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7" r:id="rId5"/>
    <p:sldId id="265" r:id="rId6"/>
    <p:sldId id="266" r:id="rId7"/>
    <p:sldId id="275" r:id="rId8"/>
    <p:sldId id="276" r:id="rId9"/>
    <p:sldId id="258" r:id="rId10"/>
    <p:sldId id="277" r:id="rId11"/>
    <p:sldId id="268" r:id="rId12"/>
    <p:sldId id="27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>
      <p:cViewPr>
        <p:scale>
          <a:sx n="80" d="100"/>
          <a:sy n="80" d="100"/>
        </p:scale>
        <p:origin x="-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2790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D3FE5C-685E-40DC-8B47-8DF64F779F51}" type="datetime1">
              <a:rPr lang="ru-RU" smtClean="0"/>
              <a:pPr rtl="0"/>
              <a:t>24.03.2021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52D75A-407D-4103-A02A-5E07FB0FD905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685616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10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4280795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29045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851564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13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372025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smtClean="0"/>
              <a:pPr rtl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3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15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1729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601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7004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700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7004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8518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ru-RU" noProof="0" smtClean="0"/>
              <a:pPr rtl="0"/>
              <a:t>7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685616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3265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ПРИМЕЧАНИЕ. Чтобы изменить изображения на этом слайде, выберите рисунок и удалите его. Затем нажмите значок вставки рисунка в заполнителе, чтобы вставить собственное изображение.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534C2EF-8A97-4DAF-B099-E567883644D6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601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4154451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рисунка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9" name="Рисунок 1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037772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Полилиния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8" name="Полилиния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9" name="Рисунок 1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3" name="Рисунок 1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6" hasCustomPrompt="1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 noProof="0" dirty="0" smtClean="0"/>
              <a:t>Щелкните значок, чтобы добавить фото</a:t>
            </a:r>
            <a:endParaRPr lang="ru-RU" noProof="0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017792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ять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8" name="Полилиния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9" name="Рисунок 8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0" name="Полилиния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1" name="Рисунок 10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2" name="Полилиния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3" name="Рисунок 1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4" name="Полилиния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5" name="Рисунок 14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Полилиния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1" name="Рисунок 20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86467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5B8932-1B2E-4152-972E-5DDDF189815E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443261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ABA02B-48D7-4F45-BDF4-92DC0DAD942C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926244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DDE378-217F-408E-9F08-1F2C2197986A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035739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279508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B390B6-A938-4A3C-81E6-728DA5F6F5C9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62530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CB6574-69C6-4D24-9F36-307D5EE1909D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900086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86FE35-6E1F-4337-8DC1-75284CBAFF98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645025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588FA2-CAE4-491F-91C5-2256E3BFB24E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58007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6B729A-78D4-46ED-B78F-25AAD81A9EA1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807354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2" name="Рисунок 11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48A9C3-BEC6-470C-8939-1BC0DFD13620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651318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C929494-1A30-419E-AF45-4DF2B34B9C72}" type="datetime1">
              <a:rPr lang="ru-RU" noProof="0" smtClean="0"/>
              <a:pPr rtl="0"/>
              <a:t>24.03.2021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692696"/>
            <a:ext cx="8498160" cy="2660104"/>
          </a:xfrm>
        </p:spPr>
        <p:txBody>
          <a:bodyPr rtlCol="0">
            <a:normAutofit fontScale="92500"/>
          </a:bodyPr>
          <a:lstStyle/>
          <a:p>
            <a:pPr algn="just"/>
            <a:r>
              <a:rPr lang="ru-RU" dirty="0" smtClean="0"/>
              <a:t>Система </a:t>
            </a:r>
            <a:r>
              <a:rPr lang="ru-RU" dirty="0"/>
              <a:t>психолого-педагогических </a:t>
            </a:r>
            <a:r>
              <a:rPr lang="ru-RU" dirty="0" smtClean="0"/>
              <a:t>мер, направленных на предотвращение семейного неблагополучия, преодоление трудностей воспитания в замещающей семье и обеспечивающих такие психолого-педагогические и социально-психологические условия жизнедеятельности замещающих родителей и ребёнка, которые способствуют полноценному развитию и социализации личности приемного ребенка и повышению психолого-педагогической компетентности замещающих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8047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заголовок слайда —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033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заголовок слайда —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9999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заголовок слайда — 3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773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заголовок слайда —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357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75010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заголовок слайда —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2947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Три вида психолого-педагогического сопровождения замещающих семей: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83432" y="1988840"/>
            <a:ext cx="5931030" cy="2952328"/>
          </a:xfrm>
        </p:spPr>
        <p:txBody>
          <a:bodyPr rtlCol="0">
            <a:noAutofit/>
          </a:bodyPr>
          <a:lstStyle/>
          <a:p>
            <a:pPr marL="285750" indent="-285750" rtl="0">
              <a:buFont typeface="Arial" pitchFamily="34" charset="0"/>
              <a:buChar char="•"/>
            </a:pPr>
            <a:r>
              <a:rPr lang="ru-RU" sz="3000" dirty="0" smtClean="0">
                <a:latin typeface="+mj-lt"/>
              </a:rPr>
              <a:t>Кризисное сопровождение</a:t>
            </a:r>
          </a:p>
          <a:p>
            <a:pPr rtl="0"/>
            <a:endParaRPr lang="ru-RU" sz="3000" dirty="0" smtClean="0">
              <a:latin typeface="+mj-lt"/>
            </a:endParaRP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3000" dirty="0" smtClean="0">
                <a:latin typeface="+mj-lt"/>
              </a:rPr>
              <a:t>Активное сопровождение</a:t>
            </a:r>
          </a:p>
          <a:p>
            <a:pPr marL="285750" indent="-285750" rtl="0">
              <a:buFont typeface="Arial" pitchFamily="34" charset="0"/>
              <a:buChar char="•"/>
            </a:pPr>
            <a:endParaRPr lang="ru-RU" sz="3000" dirty="0" smtClean="0">
              <a:latin typeface="+mj-lt"/>
            </a:endParaRPr>
          </a:p>
          <a:p>
            <a:pPr marL="285750" indent="-285750" rtl="0">
              <a:buFont typeface="Arial" pitchFamily="34" charset="0"/>
              <a:buChar char="•"/>
            </a:pPr>
            <a:r>
              <a:rPr lang="ru-RU" sz="3000" dirty="0" smtClean="0">
                <a:latin typeface="+mj-lt"/>
              </a:rPr>
              <a:t>Стабильное сопровождение</a:t>
            </a:r>
            <a:endParaRPr lang="ru-RU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89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127448" y="5157192"/>
            <a:ext cx="8115419" cy="701674"/>
          </a:xfrm>
        </p:spPr>
        <p:txBody>
          <a:bodyPr rtlCol="0">
            <a:normAutofit/>
          </a:bodyPr>
          <a:lstStyle/>
          <a:p>
            <a:pPr algn="ctr"/>
            <a:r>
              <a:rPr lang="ru-RU" sz="3200" dirty="0"/>
              <a:t>Кризисное </a:t>
            </a:r>
            <a:r>
              <a:rPr lang="ru-RU" sz="3200" dirty="0" smtClean="0"/>
              <a:t>сопровождение (до </a:t>
            </a:r>
            <a:r>
              <a:rPr lang="ru-RU" sz="3200" dirty="0"/>
              <a:t>6 недель).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839416" y="1052736"/>
            <a:ext cx="4248472" cy="3816424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latin typeface="+mj-lt"/>
              </a:rPr>
              <a:t>Критерии</a:t>
            </a:r>
            <a:r>
              <a:rPr lang="ru-RU" b="1" dirty="0">
                <a:latin typeface="+mj-lt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кризисная ситуация в жизни в течение острого периода </a:t>
            </a:r>
            <a:endParaRPr lang="ru-RU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+mj-lt"/>
              </a:rPr>
              <a:t>• </a:t>
            </a:r>
            <a:r>
              <a:rPr lang="ru-RU" dirty="0">
                <a:latin typeface="+mj-lt"/>
              </a:rPr>
              <a:t>возникновение угрозы распада семейных связей;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семья в социально опасном положении;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</a:t>
            </a:r>
            <a:r>
              <a:rPr lang="ru-RU" dirty="0" err="1">
                <a:latin typeface="+mj-lt"/>
              </a:rPr>
              <a:t>девиантное</a:t>
            </a:r>
            <a:r>
              <a:rPr lang="ru-RU" dirty="0">
                <a:latin typeface="+mj-lt"/>
              </a:rPr>
              <a:t> поведение, совершение правонарушения.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+mj-lt"/>
              </a:rPr>
              <a:t>• </a:t>
            </a:r>
            <a:r>
              <a:rPr lang="ru-RU" dirty="0">
                <a:latin typeface="+mj-lt"/>
              </a:rPr>
              <a:t>осуществление межведомственного взаимодействия по выходу из кризиса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консилиум специалистов </a:t>
            </a:r>
            <a:r>
              <a:rPr lang="ru-RU" dirty="0" smtClean="0">
                <a:latin typeface="+mj-lt"/>
              </a:rPr>
              <a:t>по </a:t>
            </a:r>
            <a:r>
              <a:rPr lang="ru-RU" dirty="0">
                <a:latin typeface="+mj-lt"/>
              </a:rPr>
              <a:t>сопровождению семей по </a:t>
            </a:r>
            <a:r>
              <a:rPr lang="ru-RU" dirty="0" smtClean="0">
                <a:latin typeface="+mj-lt"/>
              </a:rPr>
              <a:t>вопросу перевода </a:t>
            </a:r>
            <a:r>
              <a:rPr lang="ru-RU" dirty="0">
                <a:latin typeface="+mj-lt"/>
              </a:rPr>
              <a:t>семьи в активное сопровождение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/>
          </p:nvPr>
        </p:nvSpPr>
        <p:spPr>
          <a:xfrm>
            <a:off x="5447928" y="1124744"/>
            <a:ext cx="3888432" cy="3888432"/>
          </a:xfrm>
        </p:spPr>
        <p:txBody>
          <a:bodyPr rtlCol="0">
            <a:normAutofit lnSpcReduction="10000"/>
          </a:bodyPr>
          <a:lstStyle/>
          <a:p>
            <a:r>
              <a:rPr lang="ru-RU" b="1" dirty="0">
                <a:latin typeface="+mj-lt"/>
              </a:rPr>
              <a:t>Формы работы:</a:t>
            </a:r>
          </a:p>
          <a:p>
            <a:r>
              <a:rPr lang="ru-RU" dirty="0">
                <a:latin typeface="+mj-lt"/>
              </a:rPr>
              <a:t>• составление индивидуальной программы сопровождения</a:t>
            </a:r>
          </a:p>
          <a:p>
            <a:r>
              <a:rPr lang="ru-RU" dirty="0">
                <a:latin typeface="+mj-lt"/>
              </a:rPr>
              <a:t>• встречи с семьей- 1 -2 раза в неделю</a:t>
            </a:r>
          </a:p>
          <a:p>
            <a:r>
              <a:rPr lang="ru-RU" dirty="0">
                <a:latin typeface="+mj-lt"/>
              </a:rPr>
              <a:t>• звонок в семью - 2-3 раза в </a:t>
            </a:r>
            <a:r>
              <a:rPr lang="ru-RU" dirty="0" smtClean="0">
                <a:latin typeface="+mj-lt"/>
              </a:rPr>
              <a:t>неделю</a:t>
            </a:r>
          </a:p>
          <a:p>
            <a:r>
              <a:rPr lang="ru-RU" dirty="0">
                <a:latin typeface="+mj-lt"/>
              </a:rPr>
              <a:t>• осуществление межведомственного взаимодействия по выходу из кризиса</a:t>
            </a:r>
          </a:p>
          <a:p>
            <a:r>
              <a:rPr lang="ru-RU" dirty="0">
                <a:latin typeface="+mj-lt"/>
              </a:rPr>
              <a:t>• консилиум специалистов </a:t>
            </a:r>
            <a:r>
              <a:rPr lang="ru-RU" dirty="0" smtClean="0">
                <a:latin typeface="+mj-lt"/>
              </a:rPr>
              <a:t>по </a:t>
            </a:r>
            <a:r>
              <a:rPr lang="ru-RU" dirty="0">
                <a:latin typeface="+mj-lt"/>
              </a:rPr>
              <a:t>сопровождению семей по </a:t>
            </a:r>
            <a:r>
              <a:rPr lang="ru-RU" dirty="0" smtClean="0">
                <a:latin typeface="+mj-lt"/>
              </a:rPr>
              <a:t>вопросу перевода </a:t>
            </a:r>
            <a:r>
              <a:rPr lang="ru-RU" dirty="0">
                <a:latin typeface="+mj-lt"/>
              </a:rPr>
              <a:t>семьи в активное сопровождение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444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127448" y="5157192"/>
            <a:ext cx="8115419" cy="701674"/>
          </a:xfrm>
        </p:spPr>
        <p:txBody>
          <a:bodyPr rtlCol="0">
            <a:normAutofit/>
          </a:bodyPr>
          <a:lstStyle/>
          <a:p>
            <a:pPr algn="ctr"/>
            <a:r>
              <a:rPr lang="ru-RU" sz="3200" dirty="0"/>
              <a:t>Активное сопровождение (в течение года)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839416" y="1052736"/>
            <a:ext cx="4248472" cy="3816424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latin typeface="+mj-lt"/>
              </a:rPr>
              <a:t>Критерии</a:t>
            </a:r>
            <a:r>
              <a:rPr lang="ru-RU" b="1" dirty="0" smtClean="0">
                <a:latin typeface="+mj-lt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</a:t>
            </a:r>
            <a:r>
              <a:rPr lang="ru-RU" dirty="0" smtClean="0">
                <a:latin typeface="+mj-lt"/>
              </a:rPr>
              <a:t>период </a:t>
            </a:r>
            <a:r>
              <a:rPr lang="ru-RU" dirty="0">
                <a:latin typeface="+mj-lt"/>
              </a:rPr>
              <a:t>адаптации к новым окружающим условиям (период помещения ребенка в семью,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смена формы устройства ребенка в семью, поступление либо смена ОУ</a:t>
            </a:r>
            <a:r>
              <a:rPr lang="ru-RU" dirty="0" smtClean="0">
                <a:latin typeface="+mj-lt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отклонения в поведении (конфликты в школе и семье, пропуски уроков</a:t>
            </a:r>
            <a:r>
              <a:rPr lang="ru-RU" dirty="0" smtClean="0">
                <a:latin typeface="+mj-lt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•резкое, острое изменение поведения ребенка в </a:t>
            </a:r>
            <a:r>
              <a:rPr lang="ru-RU" dirty="0" smtClean="0">
                <a:latin typeface="+mj-lt"/>
              </a:rPr>
              <a:t>семье.</a:t>
            </a:r>
            <a:endParaRPr lang="ru-RU" dirty="0">
              <a:latin typeface="+mj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/>
          </p:nvPr>
        </p:nvSpPr>
        <p:spPr>
          <a:xfrm>
            <a:off x="5447928" y="1124744"/>
            <a:ext cx="3888432" cy="3888432"/>
          </a:xfrm>
        </p:spPr>
        <p:txBody>
          <a:bodyPr rtlCol="0">
            <a:normAutofit/>
          </a:bodyPr>
          <a:lstStyle/>
          <a:p>
            <a:r>
              <a:rPr lang="ru-RU" b="1" dirty="0">
                <a:latin typeface="+mj-lt"/>
              </a:rPr>
              <a:t>Формы работы:</a:t>
            </a:r>
          </a:p>
          <a:p>
            <a:r>
              <a:rPr lang="ru-RU" dirty="0">
                <a:latin typeface="+mj-lt"/>
              </a:rPr>
              <a:t>• встречи с семьей - 1 раз в месяц</a:t>
            </a:r>
          </a:p>
          <a:p>
            <a:r>
              <a:rPr lang="ru-RU" dirty="0">
                <a:latin typeface="+mj-lt"/>
              </a:rPr>
              <a:t>• звонок в семью - 2-3 раза в месяц</a:t>
            </a:r>
          </a:p>
          <a:p>
            <a:r>
              <a:rPr lang="ru-RU" dirty="0">
                <a:latin typeface="+mj-lt"/>
              </a:rPr>
              <a:t>• консилиум специалистов </a:t>
            </a:r>
            <a:r>
              <a:rPr lang="ru-RU" dirty="0" smtClean="0">
                <a:latin typeface="+mj-lt"/>
              </a:rPr>
              <a:t>по </a:t>
            </a:r>
            <a:r>
              <a:rPr lang="ru-RU" dirty="0">
                <a:latin typeface="+mj-lt"/>
              </a:rPr>
              <a:t>сопровождению семей по </a:t>
            </a:r>
            <a:r>
              <a:rPr lang="ru-RU" dirty="0" smtClean="0">
                <a:latin typeface="+mj-lt"/>
              </a:rPr>
              <a:t>вопросу перевода </a:t>
            </a:r>
            <a:r>
              <a:rPr lang="ru-RU" dirty="0">
                <a:latin typeface="+mj-lt"/>
              </a:rPr>
              <a:t>семьи в мониторинговое сопровождение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937327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127448" y="5157192"/>
            <a:ext cx="8115419" cy="701674"/>
          </a:xfrm>
        </p:spPr>
        <p:txBody>
          <a:bodyPr rtlCol="0">
            <a:normAutofit/>
          </a:bodyPr>
          <a:lstStyle/>
          <a:p>
            <a:pPr algn="ctr"/>
            <a:r>
              <a:rPr lang="ru-RU" sz="3200" dirty="0"/>
              <a:t>Стабильное </a:t>
            </a:r>
            <a:r>
              <a:rPr lang="ru-RU" sz="3200" dirty="0" smtClean="0"/>
              <a:t>сопровождение (мониторинг</a:t>
            </a:r>
            <a:r>
              <a:rPr lang="ru-RU" sz="3200" dirty="0"/>
              <a:t>)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839416" y="1052736"/>
            <a:ext cx="4248472" cy="3816424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latin typeface="+mj-lt"/>
              </a:rPr>
              <a:t>Критерии</a:t>
            </a:r>
            <a:r>
              <a:rPr lang="ru-RU" b="1" dirty="0" smtClean="0">
                <a:latin typeface="+mj-lt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b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кризисы развития не в острой форме (возрастные, семейные</a:t>
            </a:r>
            <a:r>
              <a:rPr lang="ru-RU" dirty="0" smtClean="0">
                <a:latin typeface="+mj-lt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все остальные случаи (появление разовых симптомов изменений в поведении</a:t>
            </a:r>
            <a:r>
              <a:rPr lang="ru-RU" dirty="0" smtClean="0">
                <a:latin typeface="+mj-lt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+mj-lt"/>
              </a:rPr>
              <a:t>• оказание помощи по запросу клиента.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/>
          </p:nvPr>
        </p:nvSpPr>
        <p:spPr>
          <a:xfrm>
            <a:off x="5447928" y="1124744"/>
            <a:ext cx="3888432" cy="3888432"/>
          </a:xfrm>
        </p:spPr>
        <p:txBody>
          <a:bodyPr rtlCol="0">
            <a:normAutofit/>
          </a:bodyPr>
          <a:lstStyle/>
          <a:p>
            <a:r>
              <a:rPr lang="ru-RU" b="1" dirty="0">
                <a:latin typeface="+mj-lt"/>
              </a:rPr>
              <a:t>Формы работы:</a:t>
            </a:r>
          </a:p>
          <a:p>
            <a:r>
              <a:rPr lang="ru-RU" dirty="0">
                <a:latin typeface="+mj-lt"/>
              </a:rPr>
              <a:t>• встреча с семьей- 2 раза в </a:t>
            </a:r>
            <a:r>
              <a:rPr lang="ru-RU" dirty="0" smtClean="0">
                <a:latin typeface="+mj-lt"/>
              </a:rPr>
              <a:t>год;</a:t>
            </a:r>
            <a:endParaRPr lang="ru-RU" dirty="0">
              <a:latin typeface="+mj-lt"/>
            </a:endParaRPr>
          </a:p>
          <a:p>
            <a:r>
              <a:rPr lang="ru-RU" dirty="0">
                <a:latin typeface="+mj-lt"/>
              </a:rPr>
              <a:t>• диагностика семьи - 1 раз в </a:t>
            </a:r>
            <a:r>
              <a:rPr lang="ru-RU" dirty="0" smtClean="0">
                <a:latin typeface="+mj-lt"/>
              </a:rPr>
              <a:t>год;</a:t>
            </a:r>
            <a:endParaRPr lang="ru-RU" dirty="0">
              <a:latin typeface="+mj-lt"/>
            </a:endParaRPr>
          </a:p>
          <a:p>
            <a:r>
              <a:rPr lang="ru-RU" dirty="0">
                <a:latin typeface="+mj-lt"/>
              </a:rPr>
              <a:t>• собеседование с замещающей семьей о результатах работы за год - 1 раз в </a:t>
            </a:r>
            <a:r>
              <a:rPr lang="ru-RU" dirty="0" smtClean="0">
                <a:latin typeface="+mj-lt"/>
              </a:rPr>
              <a:t>год.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299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1584" y="332656"/>
            <a:ext cx="8136904" cy="733400"/>
          </a:xfrm>
        </p:spPr>
        <p:txBody>
          <a:bodyPr rtlCol="0"/>
          <a:lstStyle/>
          <a:p>
            <a:pPr rtl="0"/>
            <a:r>
              <a:rPr lang="ru-RU" dirty="0" smtClean="0"/>
              <a:t>Основные задачи сопровождения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99656" y="1052736"/>
            <a:ext cx="6984776" cy="5040560"/>
          </a:xfrm>
        </p:spPr>
        <p:txBody>
          <a:bodyPr rtlCol="0">
            <a:norm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1.     Выявление и предупреждение психологических проблем, препятствующих благоприятной адаптации членов замещающей семьи.</a:t>
            </a:r>
          </a:p>
          <a:p>
            <a:r>
              <a:rPr lang="ru-RU" sz="2000" dirty="0">
                <a:solidFill>
                  <a:schemeClr val="tx2"/>
                </a:solidFill>
              </a:rPr>
              <a:t>2.     Оказание психолого-педагогической помощи детям, проживающим в замещающей семье,  и их родителям.</a:t>
            </a:r>
          </a:p>
          <a:p>
            <a:r>
              <a:rPr lang="ru-RU" sz="2000" dirty="0">
                <a:solidFill>
                  <a:schemeClr val="tx2"/>
                </a:solidFill>
              </a:rPr>
              <a:t>3.     Содействие профилактике и предотвращению жестокого обращения с детьми, проживающих в замещающих семьях.</a:t>
            </a:r>
          </a:p>
          <a:p>
            <a:r>
              <a:rPr lang="ru-RU" sz="2000" dirty="0">
                <a:solidFill>
                  <a:schemeClr val="tx2"/>
                </a:solidFill>
              </a:rPr>
              <a:t>4.     Профилактика возвратов детей в государственное учреждение.</a:t>
            </a:r>
          </a:p>
          <a:p>
            <a:r>
              <a:rPr lang="ru-RU" sz="2000" dirty="0">
                <a:solidFill>
                  <a:schemeClr val="tx2"/>
                </a:solidFill>
              </a:rPr>
              <a:t>5.     Психологическая помощь приемным родителям по преодолению тревог и страхов относительно проблемных семейных ситуаций.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68434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7541" y="764704"/>
            <a:ext cx="8498160" cy="3240360"/>
          </a:xfrm>
        </p:spPr>
        <p:txBody>
          <a:bodyPr rtlCol="0">
            <a:normAutofit/>
          </a:bodyPr>
          <a:lstStyle/>
          <a:p>
            <a:pPr algn="just"/>
            <a:r>
              <a:rPr lang="ru-RU" sz="3300" dirty="0">
                <a:solidFill>
                  <a:schemeClr val="tx2"/>
                </a:solidFill>
              </a:rPr>
              <a:t>1. Психологическая диагностика. </a:t>
            </a:r>
          </a:p>
          <a:p>
            <a:pPr algn="just"/>
            <a:r>
              <a:rPr lang="ru-RU" sz="3300" dirty="0">
                <a:solidFill>
                  <a:schemeClr val="tx2"/>
                </a:solidFill>
              </a:rPr>
              <a:t>2. Индивидуальная беседа</a:t>
            </a:r>
            <a:r>
              <a:rPr lang="ru-RU" sz="33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ru-RU" sz="3300" dirty="0" smtClean="0">
                <a:solidFill>
                  <a:schemeClr val="tx2"/>
                </a:solidFill>
              </a:rPr>
              <a:t>3. </a:t>
            </a:r>
            <a:r>
              <a:rPr lang="ru-RU" sz="3300" dirty="0">
                <a:solidFill>
                  <a:schemeClr val="tx2"/>
                </a:solidFill>
              </a:rPr>
              <a:t>Психологическое консультирование. </a:t>
            </a:r>
            <a:endParaRPr lang="ru-RU" sz="3300" dirty="0" smtClean="0">
              <a:solidFill>
                <a:schemeClr val="tx2"/>
              </a:solidFill>
            </a:endParaRPr>
          </a:p>
          <a:p>
            <a:pPr algn="just"/>
            <a:r>
              <a:rPr lang="ru-RU" sz="3300" dirty="0">
                <a:solidFill>
                  <a:schemeClr val="tx2"/>
                </a:solidFill>
              </a:rPr>
              <a:t>4. Психологическая коррекция</a:t>
            </a:r>
            <a:r>
              <a:rPr lang="ru-RU" sz="33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r>
              <a:rPr lang="ru-RU" sz="3300" dirty="0">
                <a:solidFill>
                  <a:schemeClr val="tx2"/>
                </a:solidFill>
              </a:rPr>
              <a:t>5. Психологическое просвещение</a:t>
            </a:r>
            <a:r>
              <a:rPr lang="ru-RU" dirty="0"/>
              <a:t>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5617" y="116632"/>
            <a:ext cx="9829800" cy="54133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chemeClr val="accent1"/>
                </a:solidFill>
              </a:rPr>
              <a:t>Направления сопровождения замещающей семьи</a:t>
            </a:r>
            <a:endParaRPr lang="ru-RU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34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079776" y="404664"/>
            <a:ext cx="5472608" cy="792088"/>
          </a:xfrm>
        </p:spPr>
        <p:txBody>
          <a:bodyPr rtlCol="0">
            <a:noAutofit/>
          </a:bodyPr>
          <a:lstStyle/>
          <a:p>
            <a:pPr algn="ctr" rtl="0"/>
            <a:r>
              <a:rPr lang="ru-RU" sz="2600" dirty="0" smtClean="0"/>
              <a:t>Формы реализации сопровождения замещающей семьи</a:t>
            </a:r>
            <a:endParaRPr lang="ru-RU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4583832" y="1196752"/>
            <a:ext cx="4536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• обеспечение информационными, научно-методическими материалами;</a:t>
            </a:r>
          </a:p>
          <a:p>
            <a:r>
              <a:rPr lang="ru-RU" sz="2000" dirty="0">
                <a:latin typeface="+mj-lt"/>
              </a:rPr>
              <a:t>• психолого-педагогическое консультирование (индивидуальное, групповое, </a:t>
            </a:r>
            <a:r>
              <a:rPr lang="ru-RU" sz="2000" dirty="0" smtClean="0">
                <a:latin typeface="+mj-lt"/>
              </a:rPr>
              <a:t>он-</a:t>
            </a:r>
            <a:r>
              <a:rPr lang="ru-RU" sz="2000" dirty="0" err="1" smtClean="0">
                <a:latin typeface="+mj-lt"/>
              </a:rPr>
              <a:t>лайн</a:t>
            </a:r>
            <a:r>
              <a:rPr lang="ru-RU" sz="2000" dirty="0">
                <a:latin typeface="+mj-lt"/>
              </a:rPr>
              <a:t>);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9816" y="3861048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+mj-lt"/>
              </a:rPr>
              <a:t>• организация занятий для повышения уровня родительской </a:t>
            </a:r>
            <a:r>
              <a:rPr lang="ru-RU" sz="2400" dirty="0" smtClean="0">
                <a:latin typeface="+mj-lt"/>
              </a:rPr>
              <a:t>компетенции, проведение </a:t>
            </a:r>
            <a:r>
              <a:rPr lang="ru-RU" sz="2400" dirty="0">
                <a:latin typeface="+mj-lt"/>
              </a:rPr>
              <a:t>тематических встреч приемных родителей, </a:t>
            </a:r>
            <a:r>
              <a:rPr lang="ru-RU" sz="2400" dirty="0" smtClean="0">
                <a:latin typeface="+mj-lt"/>
              </a:rPr>
              <a:t>конференций;</a:t>
            </a:r>
            <a:endParaRPr lang="ru-RU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3432" y="535032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• </a:t>
            </a:r>
            <a:r>
              <a:rPr lang="ru-RU" sz="2000" dirty="0">
                <a:latin typeface="+mj-lt"/>
              </a:rPr>
              <a:t>организация группы психологической поддержки приемных родителей;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7448" y="485666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+mj-lt"/>
              </a:rPr>
              <a:t>• мониторинг развития ребенка в семье</a:t>
            </a:r>
            <a:r>
              <a:rPr lang="ru-RU" sz="2400" dirty="0" smtClean="0">
                <a:latin typeface="+mj-lt"/>
              </a:rPr>
              <a:t>;</a:t>
            </a:r>
            <a:endParaRPr lang="ru-RU" sz="2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1105" y="306896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+mj-lt"/>
              </a:rPr>
              <a:t>• тренинги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807962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983432" y="1988840"/>
            <a:ext cx="5931030" cy="2952328"/>
          </a:xfrm>
        </p:spPr>
        <p:txBody>
          <a:bodyPr rtlCol="0">
            <a:noAutofit/>
          </a:bodyPr>
          <a:lstStyle/>
          <a:p>
            <a:pPr rtl="0"/>
            <a:endParaRPr lang="ru-RU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23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ти-друзья 16 х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3246688_TF03896101.potx" id="{A3AB8EB1-32C8-42D1-A2F7-9C8024EB1CB7}" vid="{880779B9-4198-47E8-81D9-8281AF4E13F9}"/>
    </a:ext>
  </a:extLst>
</a:theme>
</file>

<file path=ppt/theme/theme2.xml><?xml version="1.0" encoding="utf-8"?>
<a:theme xmlns:a="http://schemas.openxmlformats.org/drawingml/2006/main" name="Тема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40262f94-9f35-4ac3-9a90-690165a166b7"/>
    <ds:schemaRef ds:uri="http://schemas.openxmlformats.org/package/2006/metadata/core-properties"/>
    <ds:schemaRef ds:uri="a4f35948-e619-41b3-aa29-22878b09cfd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 с детьми на школьном дворе, альбом (широкоэкранный формат)</Template>
  <TotalTime>320</TotalTime>
  <Words>704</Words>
  <Application>Microsoft Office PowerPoint</Application>
  <PresentationFormat>Произвольный</PresentationFormat>
  <Paragraphs>92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Дети-друзья 16 х 9</vt:lpstr>
      <vt:lpstr>Слайд 1</vt:lpstr>
      <vt:lpstr>Три вида психолого-педагогического сопровождения замещающих семей:</vt:lpstr>
      <vt:lpstr>Кризисное сопровождение (до 6 недель).</vt:lpstr>
      <vt:lpstr>Активное сопровождение (в течение года)</vt:lpstr>
      <vt:lpstr>Стабильное сопровождение (мониторинг)</vt:lpstr>
      <vt:lpstr>Основные задачи сопровождения</vt:lpstr>
      <vt:lpstr>Слайд 7</vt:lpstr>
      <vt:lpstr>Формы реализации сопровождения замещающей семьи</vt:lpstr>
      <vt:lpstr>Заключение</vt:lpstr>
      <vt:lpstr>Добавить заголовок слайда — 1</vt:lpstr>
      <vt:lpstr>Добавить заголовок слайда — 2</vt:lpstr>
      <vt:lpstr>Добавить заголовок слайда — 3</vt:lpstr>
      <vt:lpstr>Добавить заголовок слайда — 4</vt:lpstr>
      <vt:lpstr>Слайд 14</vt:lpstr>
      <vt:lpstr>Добавить заголовок слайда —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dcterms:created xsi:type="dcterms:W3CDTF">2021-03-22T09:33:38Z</dcterms:created>
  <dcterms:modified xsi:type="dcterms:W3CDTF">2021-03-24T10:14:47Z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