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3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0E83A8E1-9910-4741-AE01-202DDDB5A50F}" type="datetimeFigureOut">
              <a:rPr lang="ru-RU" smtClean="0"/>
              <a:t>17.04.2023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F43019E-99FF-4EFB-84FB-3D523A1A5519}" type="slidenum">
              <a:rPr lang="ru-RU" smtClean="0"/>
              <a:t>‹#›</a:t>
            </a:fld>
            <a:endParaRPr lang="ru-RU"/>
          </a:p>
        </p:txBody>
      </p:sp>
    </p:spTree>
    <p:extLst>
      <p:ext uri="{BB962C8B-B14F-4D97-AF65-F5344CB8AC3E}">
        <p14:creationId xmlns:p14="http://schemas.microsoft.com/office/powerpoint/2010/main" val="29950829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E83A8E1-9910-4741-AE01-202DDDB5A50F}" type="datetimeFigureOut">
              <a:rPr lang="ru-RU" smtClean="0"/>
              <a:t>17.04.2023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F43019E-99FF-4EFB-84FB-3D523A1A5519}" type="slidenum">
              <a:rPr lang="ru-RU" smtClean="0"/>
              <a:t>‹#›</a:t>
            </a:fld>
            <a:endParaRPr lang="ru-RU"/>
          </a:p>
        </p:txBody>
      </p:sp>
    </p:spTree>
    <p:extLst>
      <p:ext uri="{BB962C8B-B14F-4D97-AF65-F5344CB8AC3E}">
        <p14:creationId xmlns:p14="http://schemas.microsoft.com/office/powerpoint/2010/main" val="14833508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E83A8E1-9910-4741-AE01-202DDDB5A50F}" type="datetimeFigureOut">
              <a:rPr lang="ru-RU" smtClean="0"/>
              <a:t>17.04.2023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F43019E-99FF-4EFB-84FB-3D523A1A5519}" type="slidenum">
              <a:rPr lang="ru-RU" smtClean="0"/>
              <a:t>‹#›</a:t>
            </a:fld>
            <a:endParaRPr lang="ru-RU"/>
          </a:p>
        </p:txBody>
      </p:sp>
    </p:spTree>
    <p:extLst>
      <p:ext uri="{BB962C8B-B14F-4D97-AF65-F5344CB8AC3E}">
        <p14:creationId xmlns:p14="http://schemas.microsoft.com/office/powerpoint/2010/main" val="1024908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E83A8E1-9910-4741-AE01-202DDDB5A50F}" type="datetimeFigureOut">
              <a:rPr lang="ru-RU" smtClean="0"/>
              <a:t>17.04.2023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F43019E-99FF-4EFB-84FB-3D523A1A5519}" type="slidenum">
              <a:rPr lang="ru-RU" smtClean="0"/>
              <a:t>‹#›</a:t>
            </a:fld>
            <a:endParaRPr lang="ru-RU"/>
          </a:p>
        </p:txBody>
      </p:sp>
    </p:spTree>
    <p:extLst>
      <p:ext uri="{BB962C8B-B14F-4D97-AF65-F5344CB8AC3E}">
        <p14:creationId xmlns:p14="http://schemas.microsoft.com/office/powerpoint/2010/main" val="1521897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0E83A8E1-9910-4741-AE01-202DDDB5A50F}" type="datetimeFigureOut">
              <a:rPr lang="ru-RU" smtClean="0"/>
              <a:t>17.04.2023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F43019E-99FF-4EFB-84FB-3D523A1A5519}" type="slidenum">
              <a:rPr lang="ru-RU" smtClean="0"/>
              <a:t>‹#›</a:t>
            </a:fld>
            <a:endParaRPr lang="ru-RU"/>
          </a:p>
        </p:txBody>
      </p:sp>
    </p:spTree>
    <p:extLst>
      <p:ext uri="{BB962C8B-B14F-4D97-AF65-F5344CB8AC3E}">
        <p14:creationId xmlns:p14="http://schemas.microsoft.com/office/powerpoint/2010/main" val="2951626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0E83A8E1-9910-4741-AE01-202DDDB5A50F}" type="datetimeFigureOut">
              <a:rPr lang="ru-RU" smtClean="0"/>
              <a:t>17.04.2023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F43019E-99FF-4EFB-84FB-3D523A1A5519}" type="slidenum">
              <a:rPr lang="ru-RU" smtClean="0"/>
              <a:t>‹#›</a:t>
            </a:fld>
            <a:endParaRPr lang="ru-RU"/>
          </a:p>
        </p:txBody>
      </p:sp>
    </p:spTree>
    <p:extLst>
      <p:ext uri="{BB962C8B-B14F-4D97-AF65-F5344CB8AC3E}">
        <p14:creationId xmlns:p14="http://schemas.microsoft.com/office/powerpoint/2010/main" val="4248515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0E83A8E1-9910-4741-AE01-202DDDB5A50F}" type="datetimeFigureOut">
              <a:rPr lang="ru-RU" smtClean="0"/>
              <a:t>17.04.2023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F43019E-99FF-4EFB-84FB-3D523A1A5519}" type="slidenum">
              <a:rPr lang="ru-RU" smtClean="0"/>
              <a:t>‹#›</a:t>
            </a:fld>
            <a:endParaRPr lang="ru-RU"/>
          </a:p>
        </p:txBody>
      </p:sp>
    </p:spTree>
    <p:extLst>
      <p:ext uri="{BB962C8B-B14F-4D97-AF65-F5344CB8AC3E}">
        <p14:creationId xmlns:p14="http://schemas.microsoft.com/office/powerpoint/2010/main" val="4265294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0E83A8E1-9910-4741-AE01-202DDDB5A50F}" type="datetimeFigureOut">
              <a:rPr lang="ru-RU" smtClean="0"/>
              <a:t>17.04.2023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F43019E-99FF-4EFB-84FB-3D523A1A5519}" type="slidenum">
              <a:rPr lang="ru-RU" smtClean="0"/>
              <a:t>‹#›</a:t>
            </a:fld>
            <a:endParaRPr lang="ru-RU"/>
          </a:p>
        </p:txBody>
      </p:sp>
    </p:spTree>
    <p:extLst>
      <p:ext uri="{BB962C8B-B14F-4D97-AF65-F5344CB8AC3E}">
        <p14:creationId xmlns:p14="http://schemas.microsoft.com/office/powerpoint/2010/main" val="1741499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E83A8E1-9910-4741-AE01-202DDDB5A50F}" type="datetimeFigureOut">
              <a:rPr lang="ru-RU" smtClean="0"/>
              <a:t>17.04.2023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F43019E-99FF-4EFB-84FB-3D523A1A5519}" type="slidenum">
              <a:rPr lang="ru-RU" smtClean="0"/>
              <a:t>‹#›</a:t>
            </a:fld>
            <a:endParaRPr lang="ru-RU"/>
          </a:p>
        </p:txBody>
      </p:sp>
    </p:spTree>
    <p:extLst>
      <p:ext uri="{BB962C8B-B14F-4D97-AF65-F5344CB8AC3E}">
        <p14:creationId xmlns:p14="http://schemas.microsoft.com/office/powerpoint/2010/main" val="2211595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0E83A8E1-9910-4741-AE01-202DDDB5A50F}" type="datetimeFigureOut">
              <a:rPr lang="ru-RU" smtClean="0"/>
              <a:t>17.04.2023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F43019E-99FF-4EFB-84FB-3D523A1A5519}" type="slidenum">
              <a:rPr lang="ru-RU" smtClean="0"/>
              <a:t>‹#›</a:t>
            </a:fld>
            <a:endParaRPr lang="ru-RU"/>
          </a:p>
        </p:txBody>
      </p:sp>
    </p:spTree>
    <p:extLst>
      <p:ext uri="{BB962C8B-B14F-4D97-AF65-F5344CB8AC3E}">
        <p14:creationId xmlns:p14="http://schemas.microsoft.com/office/powerpoint/2010/main" val="6453257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0E83A8E1-9910-4741-AE01-202DDDB5A50F}" type="datetimeFigureOut">
              <a:rPr lang="ru-RU" smtClean="0"/>
              <a:t>17.04.2023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F43019E-99FF-4EFB-84FB-3D523A1A5519}" type="slidenum">
              <a:rPr lang="ru-RU" smtClean="0"/>
              <a:t>‹#›</a:t>
            </a:fld>
            <a:endParaRPr lang="ru-RU"/>
          </a:p>
        </p:txBody>
      </p:sp>
    </p:spTree>
    <p:extLst>
      <p:ext uri="{BB962C8B-B14F-4D97-AF65-F5344CB8AC3E}">
        <p14:creationId xmlns:p14="http://schemas.microsoft.com/office/powerpoint/2010/main" val="1426130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83A8E1-9910-4741-AE01-202DDDB5A50F}" type="datetimeFigureOut">
              <a:rPr lang="ru-RU" smtClean="0"/>
              <a:t>17.04.2023</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43019E-99FF-4EFB-84FB-3D523A1A5519}" type="slidenum">
              <a:rPr lang="ru-RU" smtClean="0"/>
              <a:t>‹#›</a:t>
            </a:fld>
            <a:endParaRPr lang="ru-RU"/>
          </a:p>
        </p:txBody>
      </p:sp>
    </p:spTree>
    <p:extLst>
      <p:ext uri="{BB962C8B-B14F-4D97-AF65-F5344CB8AC3E}">
        <p14:creationId xmlns:p14="http://schemas.microsoft.com/office/powerpoint/2010/main" val="33253404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2" cy="6858001"/>
          </a:xfrm>
          <a:prstGeom prst="rect">
            <a:avLst/>
          </a:prstGeom>
        </p:spPr>
      </p:pic>
      <p:sp>
        <p:nvSpPr>
          <p:cNvPr id="3" name="Прямоугольник 2"/>
          <p:cNvSpPr/>
          <p:nvPr/>
        </p:nvSpPr>
        <p:spPr>
          <a:xfrm>
            <a:off x="707885" y="-1"/>
            <a:ext cx="10275506" cy="769441"/>
          </a:xfrm>
          <a:prstGeom prst="rect">
            <a:avLst/>
          </a:prstGeom>
          <a:noFill/>
        </p:spPr>
        <p:txBody>
          <a:bodyPr wrap="none" lIns="91440" tIns="45720" rIns="91440" bIns="45720">
            <a:spAutoFit/>
          </a:bodyPr>
          <a:lstStyle/>
          <a:p>
            <a:pPr algn="ctr"/>
            <a:r>
              <a:rPr lang="ru-RU" sz="4400" b="1" dirty="0" smtClean="0">
                <a:ln w="22225">
                  <a:solidFill>
                    <a:schemeClr val="accent2"/>
                  </a:solidFill>
                  <a:prstDash val="solid"/>
                </a:ln>
                <a:solidFill>
                  <a:srgbClr val="FF0000"/>
                </a:solidFill>
              </a:rPr>
              <a:t>Подготовка почвы для посадки растений</a:t>
            </a:r>
            <a:endParaRPr lang="ru-RU" sz="4400" b="1" cap="none" spc="0" dirty="0">
              <a:ln w="22225">
                <a:solidFill>
                  <a:schemeClr val="accent2"/>
                </a:solidFill>
                <a:prstDash val="solid"/>
              </a:ln>
              <a:solidFill>
                <a:srgbClr val="FF0000"/>
              </a:solidFill>
              <a:effectLst/>
            </a:endParaRPr>
          </a:p>
        </p:txBody>
      </p:sp>
      <p:sp>
        <p:nvSpPr>
          <p:cNvPr id="4" name="TextBox 3"/>
          <p:cNvSpPr txBox="1"/>
          <p:nvPr/>
        </p:nvSpPr>
        <p:spPr>
          <a:xfrm>
            <a:off x="3474310" y="1659914"/>
            <a:ext cx="4714432" cy="707886"/>
          </a:xfrm>
          <a:prstGeom prst="rect">
            <a:avLst/>
          </a:prstGeom>
          <a:noFill/>
        </p:spPr>
        <p:txBody>
          <a:bodyPr wrap="none" rtlCol="0">
            <a:spAutoFit/>
          </a:bodyPr>
          <a:lstStyle/>
          <a:p>
            <a:r>
              <a:rPr lang="ru-RU" sz="4000" b="1" dirty="0" smtClean="0">
                <a:solidFill>
                  <a:srgbClr val="FF0000"/>
                </a:solidFill>
                <a:latin typeface="Times New Roman" panose="02020603050405020304" pitchFamily="18" charset="0"/>
                <a:cs typeface="Times New Roman" panose="02020603050405020304" pitchFamily="18" charset="0"/>
              </a:rPr>
              <a:t>Тема « Удобрения» </a:t>
            </a:r>
            <a:endParaRPr lang="ru-RU" sz="4000" b="1" dirty="0">
              <a:solidFill>
                <a:srgbClr val="FF0000"/>
              </a:solidFill>
              <a:latin typeface="Times New Roman" panose="02020603050405020304" pitchFamily="18" charset="0"/>
              <a:cs typeface="Times New Roman" panose="02020603050405020304" pitchFamily="18" charset="0"/>
            </a:endParaRPr>
          </a:p>
        </p:txBody>
      </p:sp>
      <p:sp>
        <p:nvSpPr>
          <p:cNvPr id="5" name="TextBox 4"/>
          <p:cNvSpPr txBox="1"/>
          <p:nvPr/>
        </p:nvSpPr>
        <p:spPr>
          <a:xfrm>
            <a:off x="1219200" y="4027714"/>
            <a:ext cx="5983305" cy="2246769"/>
          </a:xfrm>
          <a:prstGeom prst="rect">
            <a:avLst/>
          </a:prstGeom>
          <a:noFill/>
        </p:spPr>
        <p:txBody>
          <a:bodyPr wrap="none" rtlCol="0">
            <a:spAutoFit/>
          </a:bodyPr>
          <a:lstStyle/>
          <a:p>
            <a:r>
              <a:rPr lang="ru-RU" sz="2800" dirty="0" smtClean="0">
                <a:solidFill>
                  <a:srgbClr val="7030A0"/>
                </a:solidFill>
                <a:latin typeface="Times New Roman" panose="02020603050405020304" pitchFamily="18" charset="0"/>
                <a:cs typeface="Times New Roman" panose="02020603050405020304" pitchFamily="18" charset="0"/>
              </a:rPr>
              <a:t>Группа профессионального обучения.</a:t>
            </a:r>
          </a:p>
          <a:p>
            <a:endParaRPr lang="ru-RU" sz="2800" dirty="0">
              <a:solidFill>
                <a:srgbClr val="7030A0"/>
              </a:solidFill>
              <a:latin typeface="Times New Roman" panose="02020603050405020304" pitchFamily="18" charset="0"/>
              <a:cs typeface="Times New Roman" panose="02020603050405020304" pitchFamily="18" charset="0"/>
            </a:endParaRPr>
          </a:p>
          <a:p>
            <a:endParaRPr lang="ru-RU" sz="2800" dirty="0" smtClean="0">
              <a:solidFill>
                <a:srgbClr val="7030A0"/>
              </a:solidFill>
              <a:latin typeface="Times New Roman" panose="02020603050405020304" pitchFamily="18" charset="0"/>
              <a:cs typeface="Times New Roman" panose="02020603050405020304" pitchFamily="18" charset="0"/>
            </a:endParaRPr>
          </a:p>
          <a:p>
            <a:endParaRPr lang="ru-RU" sz="2800" dirty="0">
              <a:solidFill>
                <a:srgbClr val="7030A0"/>
              </a:solidFill>
              <a:latin typeface="Times New Roman" panose="02020603050405020304" pitchFamily="18" charset="0"/>
              <a:cs typeface="Times New Roman" panose="02020603050405020304" pitchFamily="18" charset="0"/>
            </a:endParaRPr>
          </a:p>
          <a:p>
            <a:r>
              <a:rPr lang="ru-RU" sz="2800" dirty="0" smtClean="0">
                <a:solidFill>
                  <a:srgbClr val="7030A0"/>
                </a:solidFill>
                <a:latin typeface="Times New Roman" panose="02020603050405020304" pitchFamily="18" charset="0"/>
                <a:cs typeface="Times New Roman" panose="02020603050405020304" pitchFamily="18" charset="0"/>
              </a:rPr>
              <a:t>Учитель: Полянская А.Н.</a:t>
            </a:r>
            <a:endParaRPr lang="ru-RU" sz="2800"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09709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2" cy="6858001"/>
          </a:xfrm>
          <a:prstGeom prst="rect">
            <a:avLst/>
          </a:prstGeom>
        </p:spPr>
      </p:pic>
      <p:sp>
        <p:nvSpPr>
          <p:cNvPr id="3" name="TextBox 2"/>
          <p:cNvSpPr txBox="1"/>
          <p:nvPr/>
        </p:nvSpPr>
        <p:spPr>
          <a:xfrm>
            <a:off x="228601" y="97972"/>
            <a:ext cx="11495314" cy="6894195"/>
          </a:xfrm>
          <a:prstGeom prst="rect">
            <a:avLst/>
          </a:prstGeom>
          <a:noFill/>
        </p:spPr>
        <p:txBody>
          <a:bodyPr wrap="square" rtlCol="0">
            <a:spAutoFit/>
          </a:bodyPr>
          <a:lstStyle/>
          <a:p>
            <a:r>
              <a:rPr lang="ru-RU" sz="4400" b="0" i="0" dirty="0" smtClean="0">
                <a:solidFill>
                  <a:srgbClr val="FF0000"/>
                </a:solidFill>
                <a:effectLst/>
                <a:latin typeface="Times New Roman" panose="02020603050405020304" pitchFamily="18" charset="0"/>
                <a:cs typeface="Times New Roman" panose="02020603050405020304" pitchFamily="18" charset="0"/>
              </a:rPr>
              <a:t>       Техника безопасности при работе с </a:t>
            </a:r>
          </a:p>
          <a:p>
            <a:r>
              <a:rPr lang="ru-RU" sz="4400" dirty="0">
                <a:solidFill>
                  <a:srgbClr val="FF0000"/>
                </a:solidFill>
                <a:latin typeface="Times New Roman" panose="02020603050405020304" pitchFamily="18" charset="0"/>
                <a:cs typeface="Times New Roman" panose="02020603050405020304" pitchFamily="18" charset="0"/>
              </a:rPr>
              <a:t> </a:t>
            </a:r>
            <a:r>
              <a:rPr lang="ru-RU" sz="4400" dirty="0" smtClean="0">
                <a:solidFill>
                  <a:srgbClr val="FF0000"/>
                </a:solidFill>
                <a:latin typeface="Times New Roman" panose="02020603050405020304" pitchFamily="18" charset="0"/>
                <a:cs typeface="Times New Roman" panose="02020603050405020304" pitchFamily="18" charset="0"/>
              </a:rPr>
              <a:t>                         удобрениями</a:t>
            </a:r>
            <a:r>
              <a:rPr lang="ru-RU" sz="4400" b="0" i="0" dirty="0" smtClean="0">
                <a:solidFill>
                  <a:srgbClr val="FF0000"/>
                </a:solidFill>
                <a:effectLst/>
                <a:latin typeface="Times New Roman" panose="02020603050405020304" pitchFamily="18" charset="0"/>
                <a:cs typeface="Times New Roman" panose="02020603050405020304" pitchFamily="18" charset="0"/>
              </a:rPr>
              <a:t>                                </a:t>
            </a:r>
          </a:p>
          <a:p>
            <a:r>
              <a:rPr lang="ru-RU" sz="2400" b="0" i="0" dirty="0" smtClean="0">
                <a:solidFill>
                  <a:srgbClr val="002060"/>
                </a:solidFill>
                <a:effectLst/>
                <a:latin typeface="Times New Roman" panose="02020603050405020304" pitchFamily="18" charset="0"/>
                <a:cs typeface="Times New Roman" panose="02020603050405020304" pitchFamily="18" charset="0"/>
              </a:rPr>
              <a:t>Пестициды могут попадать в организм человека не только через дыхательные пути, но и непосредственно через неповрежденную кожу и слизистые оболочки глаз, через пищеварительный канал.</a:t>
            </a:r>
          </a:p>
          <a:p>
            <a:r>
              <a:rPr lang="ru-RU" sz="2400" b="0" i="0" dirty="0" smtClean="0">
                <a:solidFill>
                  <a:srgbClr val="002060"/>
                </a:solidFill>
                <a:effectLst/>
                <a:latin typeface="Times New Roman" panose="02020603050405020304" pitchFamily="18" charset="0"/>
                <a:cs typeface="Times New Roman" panose="02020603050405020304" pitchFamily="18" charset="0"/>
              </a:rPr>
              <a:t>Пестициды и минеральные удобрения должны хранятся в отдельных помещениях. Вместе с ними нельзя хранить химические консерванты для кормов, кормовые добавки, продукты питания, зерно, топливо, масла, одежду.</a:t>
            </a:r>
          </a:p>
          <a:p>
            <a:r>
              <a:rPr lang="ru-RU" sz="2400" b="0" i="0" dirty="0" smtClean="0">
                <a:solidFill>
                  <a:srgbClr val="002060"/>
                </a:solidFill>
                <a:effectLst/>
                <a:latin typeface="Times New Roman" panose="02020603050405020304" pitchFamily="18" charset="0"/>
                <a:cs typeface="Times New Roman" panose="02020603050405020304" pitchFamily="18" charset="0"/>
              </a:rPr>
              <a:t>Для профилактики отравления химическими веществами важны режим и состав питания, соблюдение правил личной гигиены. Токсичные вещества легче всасываются в кровь при отсутствии пищи в желудке, поэтому для тех, кто постоянно работает с удобрениями, в рацион должны входить продукты, в составе которых содержатся компоненты с обволакивающими свойствами (крахмал, желатин и т.д.) - они препятствуют всасыванию ядов.</a:t>
            </a:r>
          </a:p>
          <a:p>
            <a:r>
              <a:rPr lang="ru-RU" sz="2400" b="0" i="0" dirty="0" smtClean="0">
                <a:solidFill>
                  <a:srgbClr val="002060"/>
                </a:solidFill>
                <a:effectLst/>
                <a:latin typeface="Times New Roman" panose="02020603050405020304" pitchFamily="18" charset="0"/>
                <a:cs typeface="Times New Roman" panose="02020603050405020304" pitchFamily="18" charset="0"/>
              </a:rPr>
              <a:t>После работы с пестицидами и минеральными удобрениями следует принять душ. Запрещается пить или есть во время работы с химическими веществами</a:t>
            </a:r>
            <a:r>
              <a:rPr lang="ru-RU" b="0" i="0" dirty="0" smtClean="0">
                <a:solidFill>
                  <a:srgbClr val="002060"/>
                </a:solidFill>
                <a:effectLst/>
                <a:latin typeface="RobotoFlex"/>
              </a:rPr>
              <a:t>.</a:t>
            </a:r>
          </a:p>
          <a:p>
            <a:endParaRPr lang="ru-RU" b="0" i="0" dirty="0">
              <a:solidFill>
                <a:srgbClr val="002060"/>
              </a:solidFill>
              <a:effectLst/>
              <a:latin typeface="RobotoFlex"/>
            </a:endParaRPr>
          </a:p>
        </p:txBody>
      </p:sp>
    </p:spTree>
    <p:extLst>
      <p:ext uri="{BB962C8B-B14F-4D97-AF65-F5344CB8AC3E}">
        <p14:creationId xmlns:p14="http://schemas.microsoft.com/office/powerpoint/2010/main" val="23482599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2" cy="6858001"/>
          </a:xfrm>
          <a:prstGeom prst="rect">
            <a:avLst/>
          </a:prstGeom>
        </p:spPr>
      </p:pic>
      <p:sp>
        <p:nvSpPr>
          <p:cNvPr id="3" name="TextBox 2"/>
          <p:cNvSpPr txBox="1"/>
          <p:nvPr/>
        </p:nvSpPr>
        <p:spPr>
          <a:xfrm>
            <a:off x="4161801" y="555477"/>
            <a:ext cx="2940228" cy="769441"/>
          </a:xfrm>
          <a:prstGeom prst="rect">
            <a:avLst/>
          </a:prstGeom>
          <a:noFill/>
        </p:spPr>
        <p:txBody>
          <a:bodyPr wrap="none" rtlCol="0">
            <a:spAutoFit/>
          </a:bodyPr>
          <a:lstStyle/>
          <a:p>
            <a:r>
              <a:rPr lang="ru-RU" sz="4400" b="1" u="sng" dirty="0" smtClean="0">
                <a:solidFill>
                  <a:srgbClr val="FF0000"/>
                </a:solidFill>
                <a:latin typeface="Times New Roman" panose="02020603050405020304" pitchFamily="18" charset="0"/>
                <a:cs typeface="Times New Roman" panose="02020603050405020304" pitchFamily="18" charset="0"/>
              </a:rPr>
              <a:t>ЗАДАНИЕ</a:t>
            </a:r>
            <a:endParaRPr lang="ru-RU" sz="4400" b="1" u="sng" dirty="0">
              <a:solidFill>
                <a:srgbClr val="FF0000"/>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2640650" y="2179177"/>
            <a:ext cx="7648486" cy="3847207"/>
          </a:xfrm>
          <a:prstGeom prst="rect">
            <a:avLst/>
          </a:prstGeom>
          <a:noFill/>
        </p:spPr>
        <p:txBody>
          <a:bodyPr wrap="square" rtlCol="0">
            <a:spAutoFit/>
          </a:bodyPr>
          <a:lstStyle/>
          <a:p>
            <a:r>
              <a:rPr lang="ru-RU" sz="3600" b="1" dirty="0" smtClean="0">
                <a:solidFill>
                  <a:srgbClr val="002060"/>
                </a:solidFill>
                <a:latin typeface="Times New Roman" panose="02020603050405020304" pitchFamily="18" charset="0"/>
                <a:cs typeface="Times New Roman" panose="02020603050405020304" pitchFamily="18" charset="0"/>
              </a:rPr>
              <a:t>1.Записать в тетради все части темы</a:t>
            </a:r>
          </a:p>
          <a:p>
            <a:r>
              <a:rPr lang="ru-RU" sz="3600" b="1" dirty="0" smtClean="0">
                <a:solidFill>
                  <a:srgbClr val="002060"/>
                </a:solidFill>
                <a:latin typeface="Times New Roman" panose="02020603050405020304" pitchFamily="18" charset="0"/>
                <a:cs typeface="Times New Roman" panose="02020603050405020304" pitchFamily="18" charset="0"/>
              </a:rPr>
              <a:t>2.Прочитать. Пересказать.</a:t>
            </a:r>
          </a:p>
          <a:p>
            <a:r>
              <a:rPr lang="ru-RU" sz="3600" b="1" dirty="0" smtClean="0">
                <a:solidFill>
                  <a:srgbClr val="002060"/>
                </a:solidFill>
                <a:latin typeface="Times New Roman" panose="02020603050405020304" pitchFamily="18" charset="0"/>
                <a:cs typeface="Times New Roman" panose="02020603050405020304" pitchFamily="18" charset="0"/>
              </a:rPr>
              <a:t>3.Найти картинки любых удобрений, зарисовать, дать характеристику.</a:t>
            </a:r>
          </a:p>
          <a:p>
            <a:endParaRPr lang="ru-RU"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39483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12192002" cy="6858001"/>
          </a:xfrm>
          <a:prstGeom prst="rect">
            <a:avLst/>
          </a:prstGeom>
        </p:spPr>
      </p:pic>
      <p:sp>
        <p:nvSpPr>
          <p:cNvPr id="3" name="TextBox 2"/>
          <p:cNvSpPr txBox="1"/>
          <p:nvPr/>
        </p:nvSpPr>
        <p:spPr>
          <a:xfrm>
            <a:off x="462643" y="982175"/>
            <a:ext cx="11266714" cy="4893647"/>
          </a:xfrm>
          <a:prstGeom prst="rect">
            <a:avLst/>
          </a:prstGeom>
          <a:noFill/>
        </p:spPr>
        <p:txBody>
          <a:bodyPr wrap="square" rtlCol="0">
            <a:spAutoFit/>
          </a:bodyPr>
          <a:lstStyle/>
          <a:p>
            <a:pPr algn="just"/>
            <a:r>
              <a:rPr lang="ru-RU" sz="2400" dirty="0">
                <a:solidFill>
                  <a:srgbClr val="002060"/>
                </a:solidFill>
                <a:latin typeface="Times New Roman" panose="02020603050405020304" pitchFamily="18" charset="0"/>
                <a:cs typeface="Times New Roman" panose="02020603050405020304" pitchFamily="18" charset="0"/>
              </a:rPr>
              <a:t>Любым растениям периодически нужны подкормки. И</a:t>
            </a:r>
            <a:r>
              <a:rPr lang="ru-RU" sz="2400" dirty="0" smtClean="0">
                <a:solidFill>
                  <a:srgbClr val="002060"/>
                </a:solidFill>
                <a:latin typeface="Times New Roman" panose="02020603050405020304" pitchFamily="18" charset="0"/>
                <a:cs typeface="Times New Roman" panose="02020603050405020304" pitchFamily="18" charset="0"/>
              </a:rPr>
              <a:t>спользуют </a:t>
            </a:r>
            <a:r>
              <a:rPr lang="ru-RU" sz="2400" dirty="0">
                <a:solidFill>
                  <a:srgbClr val="002060"/>
                </a:solidFill>
                <a:latin typeface="Times New Roman" panose="02020603050405020304" pitchFamily="18" charset="0"/>
                <a:cs typeface="Times New Roman" panose="02020603050405020304" pitchFamily="18" charset="0"/>
              </a:rPr>
              <a:t>два вида средств: органические и минеральные, они имеют большое значение для роста и развития культур</a:t>
            </a:r>
            <a:r>
              <a:rPr lang="ru-RU" sz="2400" dirty="0" smtClean="0">
                <a:solidFill>
                  <a:srgbClr val="002060"/>
                </a:solidFill>
                <a:latin typeface="Times New Roman" panose="02020603050405020304" pitchFamily="18" charset="0"/>
                <a:cs typeface="Times New Roman" panose="02020603050405020304" pitchFamily="18" charset="0"/>
              </a:rPr>
              <a:t>.</a:t>
            </a:r>
          </a:p>
          <a:p>
            <a:pPr algn="just"/>
            <a:r>
              <a:rPr lang="ru-RU" sz="2400" dirty="0">
                <a:solidFill>
                  <a:srgbClr val="002060"/>
                </a:solidFill>
                <a:latin typeface="Times New Roman" panose="02020603050405020304" pitchFamily="18" charset="0"/>
                <a:cs typeface="Times New Roman" panose="02020603050405020304" pitchFamily="18" charset="0"/>
              </a:rPr>
              <a:t>Удобрения - это вещества для питания </a:t>
            </a:r>
            <a:r>
              <a:rPr lang="ru-RU" sz="2400" dirty="0" smtClean="0">
                <a:solidFill>
                  <a:srgbClr val="002060"/>
                </a:solidFill>
                <a:latin typeface="Times New Roman" panose="02020603050405020304" pitchFamily="18" charset="0"/>
                <a:cs typeface="Times New Roman" panose="02020603050405020304" pitchFamily="18" charset="0"/>
              </a:rPr>
              <a:t>растений</a:t>
            </a:r>
            <a:r>
              <a:rPr lang="ru-RU" sz="2400" dirty="0">
                <a:solidFill>
                  <a:srgbClr val="002060"/>
                </a:solidFill>
                <a:latin typeface="Times New Roman" panose="02020603050405020304" pitchFamily="18" charset="0"/>
                <a:cs typeface="Times New Roman" panose="02020603050405020304" pitchFamily="18" charset="0"/>
              </a:rPr>
              <a:t> и повышения плодородности почвы. Их действие обусловлено тем, что они обеспечивают культуры одним или несколькими компонентами, необходимыми для их полноценного роста и развития</a:t>
            </a:r>
            <a:r>
              <a:rPr lang="ru-RU" sz="2400" dirty="0" smtClean="0">
                <a:solidFill>
                  <a:srgbClr val="002060"/>
                </a:solidFill>
                <a:latin typeface="Times New Roman" panose="02020603050405020304" pitchFamily="18" charset="0"/>
                <a:cs typeface="Times New Roman" panose="02020603050405020304" pitchFamily="18" charset="0"/>
              </a:rPr>
              <a:t>.</a:t>
            </a:r>
          </a:p>
          <a:p>
            <a:pPr algn="just"/>
            <a:r>
              <a:rPr lang="ru-RU" sz="2400" dirty="0" smtClean="0">
                <a:solidFill>
                  <a:srgbClr val="002060"/>
                </a:solidFill>
                <a:latin typeface="Times New Roman" panose="02020603050405020304" pitchFamily="18" charset="0"/>
                <a:cs typeface="Times New Roman" panose="02020603050405020304" pitchFamily="18" charset="0"/>
              </a:rPr>
              <a:t>Для </a:t>
            </a:r>
            <a:r>
              <a:rPr lang="ru-RU" sz="2400" dirty="0">
                <a:solidFill>
                  <a:srgbClr val="002060"/>
                </a:solidFill>
                <a:latin typeface="Times New Roman" panose="02020603050405020304" pitchFamily="18" charset="0"/>
                <a:cs typeface="Times New Roman" panose="02020603050405020304" pitchFamily="18" charset="0"/>
              </a:rPr>
              <a:t>того чтобы повысить урожайность и устойчивость растений к болезням и </a:t>
            </a:r>
            <a:r>
              <a:rPr lang="ru-RU" sz="2400" dirty="0" smtClean="0">
                <a:solidFill>
                  <a:srgbClr val="002060"/>
                </a:solidFill>
                <a:latin typeface="Times New Roman" panose="02020603050405020304" pitchFamily="18" charset="0"/>
                <a:cs typeface="Times New Roman" panose="02020603050405020304" pitchFamily="18" charset="0"/>
              </a:rPr>
              <a:t>вредителям </a:t>
            </a:r>
            <a:r>
              <a:rPr lang="ru-RU" sz="2400" dirty="0">
                <a:solidFill>
                  <a:srgbClr val="002060"/>
                </a:solidFill>
                <a:latin typeface="Times New Roman" panose="02020603050405020304" pitchFamily="18" charset="0"/>
                <a:cs typeface="Times New Roman" panose="02020603050405020304" pitchFamily="18" charset="0"/>
              </a:rPr>
              <a:t>используют удобрения. При их грамотном применении можно ежегодно получать богатые урожаи, укреплять иммунную систему сельскохозяйственных культур и улучшать состояние почвы, из которой растения получают все необходимые вещества для своего развития. Если они отсутствуют или их не хватает, рост посевов замедляется. Они становятся слабыми, чаще страдают от вредителей, бактериальных или грибковых заболеваний.</a:t>
            </a:r>
          </a:p>
        </p:txBody>
      </p:sp>
    </p:spTree>
    <p:extLst>
      <p:ext uri="{BB962C8B-B14F-4D97-AF65-F5344CB8AC3E}">
        <p14:creationId xmlns:p14="http://schemas.microsoft.com/office/powerpoint/2010/main" val="29976818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 y="0"/>
            <a:ext cx="12192002" cy="6858001"/>
          </a:xfrm>
          <a:prstGeom prst="rect">
            <a:avLst/>
          </a:prstGeom>
        </p:spPr>
      </p:pic>
      <p:sp>
        <p:nvSpPr>
          <p:cNvPr id="3" name="TextBox 2"/>
          <p:cNvSpPr txBox="1"/>
          <p:nvPr/>
        </p:nvSpPr>
        <p:spPr>
          <a:xfrm>
            <a:off x="326572" y="0"/>
            <a:ext cx="11125200" cy="6678751"/>
          </a:xfrm>
          <a:prstGeom prst="rect">
            <a:avLst/>
          </a:prstGeom>
          <a:noFill/>
        </p:spPr>
        <p:txBody>
          <a:bodyPr wrap="square" rtlCol="0">
            <a:spAutoFit/>
          </a:bodyPr>
          <a:lstStyle/>
          <a:p>
            <a:r>
              <a:rPr lang="ru-RU" sz="4400" b="1" dirty="0" smtClean="0">
                <a:solidFill>
                  <a:srgbClr val="FF0000"/>
                </a:solidFill>
                <a:latin typeface="Times New Roman" panose="02020603050405020304" pitchFamily="18" charset="0"/>
                <a:cs typeface="Times New Roman" panose="02020603050405020304" pitchFamily="18" charset="0"/>
              </a:rPr>
              <a:t>            Классификация удобрений</a:t>
            </a:r>
          </a:p>
          <a:p>
            <a:r>
              <a:rPr lang="ru-RU" sz="2400" dirty="0" smtClean="0">
                <a:solidFill>
                  <a:srgbClr val="002060"/>
                </a:solidFill>
                <a:latin typeface="Times New Roman" panose="02020603050405020304" pitchFamily="18" charset="0"/>
                <a:cs typeface="Times New Roman" panose="02020603050405020304" pitchFamily="18" charset="0"/>
              </a:rPr>
              <a:t>В продаже можно найти подкормки в разных формах и с разным составом. Существуют удобрения, разработанные специально для семян или рассады, а также для отдельных видов и сортов растений.</a:t>
            </a:r>
          </a:p>
          <a:p>
            <a:r>
              <a:rPr lang="ru-RU" sz="2400" dirty="0" smtClean="0">
                <a:solidFill>
                  <a:srgbClr val="002060"/>
                </a:solidFill>
                <a:latin typeface="Times New Roman" panose="02020603050405020304" pitchFamily="18" charset="0"/>
                <a:cs typeface="Times New Roman" panose="02020603050405020304" pitchFamily="18" charset="0"/>
              </a:rPr>
              <a:t>По характеру воздействия на почву и питательному режиму растений различают прямые и косвенные удобрения.</a:t>
            </a:r>
          </a:p>
          <a:p>
            <a:r>
              <a:rPr lang="ru-RU" sz="2400" dirty="0" smtClean="0">
                <a:solidFill>
                  <a:srgbClr val="002060"/>
                </a:solidFill>
                <a:latin typeface="Times New Roman" panose="02020603050405020304" pitchFamily="18" charset="0"/>
                <a:cs typeface="Times New Roman" panose="02020603050405020304" pitchFamily="18" charset="0"/>
              </a:rPr>
              <a:t>ПРЯМЫЕ наполняют посевы питательными веществами (азот, фосфор, калий, микроэлементы). К этой группе относятся многие минеральные и органические удобрения.</a:t>
            </a:r>
          </a:p>
          <a:p>
            <a:r>
              <a:rPr lang="ru-RU" sz="2400" dirty="0" smtClean="0">
                <a:solidFill>
                  <a:srgbClr val="002060"/>
                </a:solidFill>
                <a:latin typeface="Times New Roman" panose="02020603050405020304" pitchFamily="18" charset="0"/>
                <a:cs typeface="Times New Roman" panose="02020603050405020304" pitchFamily="18" charset="0"/>
              </a:rPr>
              <a:t>КОСВЕННЫЕ улучшают свойства грунта, мобилизуют имеющиеся в ней питательные вещества. К этой группе относятся бактериальные удобрения, которые ускоряют биологические процессы в почве.</a:t>
            </a:r>
          </a:p>
          <a:p>
            <a:r>
              <a:rPr lang="ru-RU" sz="2400" dirty="0" smtClean="0">
                <a:solidFill>
                  <a:srgbClr val="002060"/>
                </a:solidFill>
                <a:latin typeface="Times New Roman" panose="02020603050405020304" pitchFamily="18" charset="0"/>
                <a:cs typeface="Times New Roman" panose="02020603050405020304" pitchFamily="18" charset="0"/>
              </a:rPr>
              <a:t>По способу производства удобрения делятся на </a:t>
            </a:r>
            <a:r>
              <a:rPr lang="ru-RU" sz="2400" u="sng" dirty="0" smtClean="0">
                <a:solidFill>
                  <a:srgbClr val="002060"/>
                </a:solidFill>
                <a:latin typeface="Times New Roman" panose="02020603050405020304" pitchFamily="18" charset="0"/>
                <a:cs typeface="Times New Roman" panose="02020603050405020304" pitchFamily="18" charset="0"/>
              </a:rPr>
              <a:t>промышленные</a:t>
            </a:r>
            <a:r>
              <a:rPr lang="ru-RU" sz="2400" dirty="0" smtClean="0">
                <a:solidFill>
                  <a:srgbClr val="002060"/>
                </a:solidFill>
                <a:latin typeface="Times New Roman" panose="02020603050405020304" pitchFamily="18" charset="0"/>
                <a:cs typeface="Times New Roman" panose="02020603050405020304" pitchFamily="18" charset="0"/>
              </a:rPr>
              <a:t> и </a:t>
            </a:r>
            <a:r>
              <a:rPr lang="ru-RU" sz="2400" u="sng" dirty="0" smtClean="0">
                <a:solidFill>
                  <a:srgbClr val="002060"/>
                </a:solidFill>
                <a:latin typeface="Times New Roman" panose="02020603050405020304" pitchFamily="18" charset="0"/>
                <a:cs typeface="Times New Roman" panose="02020603050405020304" pitchFamily="18" charset="0"/>
              </a:rPr>
              <a:t>местные</a:t>
            </a:r>
            <a:r>
              <a:rPr lang="ru-RU" sz="2400" dirty="0" smtClean="0">
                <a:solidFill>
                  <a:srgbClr val="002060"/>
                </a:solidFill>
                <a:latin typeface="Times New Roman" panose="02020603050405020304" pitchFamily="18" charset="0"/>
                <a:cs typeface="Times New Roman" panose="02020603050405020304" pitchFamily="18" charset="0"/>
              </a:rPr>
              <a:t>.</a:t>
            </a:r>
          </a:p>
          <a:p>
            <a:r>
              <a:rPr lang="ru-RU" sz="2400" dirty="0" smtClean="0">
                <a:solidFill>
                  <a:srgbClr val="002060"/>
                </a:solidFill>
                <a:latin typeface="Times New Roman" panose="02020603050405020304" pitchFamily="18" charset="0"/>
                <a:cs typeface="Times New Roman" panose="02020603050405020304" pitchFamily="18" charset="0"/>
              </a:rPr>
              <a:t>Промышленные - это минеральные подкормки, произведенные на заводах.</a:t>
            </a:r>
          </a:p>
          <a:p>
            <a:r>
              <a:rPr lang="ru-RU" sz="2400" dirty="0" smtClean="0">
                <a:solidFill>
                  <a:srgbClr val="002060"/>
                </a:solidFill>
                <a:latin typeface="Times New Roman" panose="02020603050405020304" pitchFamily="18" charset="0"/>
                <a:cs typeface="Times New Roman" panose="02020603050405020304" pitchFamily="18" charset="0"/>
              </a:rPr>
              <a:t>Местные - полученные в местах использования, непосредственно на фермах или рядом с ними. К этой группе относятся навоз и навозная жижа, птичий помет, компост, торф, зола, известковые удобрения.</a:t>
            </a:r>
            <a:endParaRPr lang="ru-RU" sz="24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45938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12192002" cy="6858001"/>
          </a:xfrm>
          <a:prstGeom prst="rect">
            <a:avLst/>
          </a:prstGeom>
        </p:spPr>
      </p:pic>
      <p:sp>
        <p:nvSpPr>
          <p:cNvPr id="3" name="TextBox 2"/>
          <p:cNvSpPr txBox="1"/>
          <p:nvPr/>
        </p:nvSpPr>
        <p:spPr>
          <a:xfrm>
            <a:off x="468086" y="239486"/>
            <a:ext cx="11538857" cy="5570756"/>
          </a:xfrm>
          <a:prstGeom prst="rect">
            <a:avLst/>
          </a:prstGeom>
          <a:noFill/>
        </p:spPr>
        <p:txBody>
          <a:bodyPr wrap="square" rtlCol="0">
            <a:spAutoFit/>
          </a:bodyPr>
          <a:lstStyle/>
          <a:p>
            <a:pPr lvl="0"/>
            <a:r>
              <a:rPr lang="ru-RU" sz="4400" b="1" dirty="0" smtClean="0">
                <a:solidFill>
                  <a:srgbClr val="FF0000"/>
                </a:solidFill>
                <a:latin typeface="Times New Roman" panose="02020603050405020304" pitchFamily="18" charset="0"/>
                <a:cs typeface="Times New Roman" panose="02020603050405020304" pitchFamily="18" charset="0"/>
              </a:rPr>
              <a:t>           Классификация удобрений</a:t>
            </a:r>
          </a:p>
          <a:p>
            <a:pPr lvl="0"/>
            <a:endParaRPr lang="ru-RU" sz="2400" b="1" dirty="0" smtClean="0">
              <a:solidFill>
                <a:srgbClr val="FF0000"/>
              </a:solidFill>
              <a:latin typeface="Times New Roman" panose="02020603050405020304" pitchFamily="18" charset="0"/>
              <a:cs typeface="Times New Roman" panose="02020603050405020304" pitchFamily="18" charset="0"/>
            </a:endParaRPr>
          </a:p>
          <a:p>
            <a:r>
              <a:rPr lang="ru-RU" sz="2400" b="1" i="0" dirty="0" smtClean="0">
                <a:solidFill>
                  <a:srgbClr val="C00000"/>
                </a:solidFill>
                <a:effectLst/>
                <a:latin typeface="Times New Roman" panose="02020603050405020304" pitchFamily="18" charset="0"/>
                <a:cs typeface="Times New Roman" panose="02020603050405020304" pitchFamily="18" charset="0"/>
              </a:rPr>
              <a:t>По химическому составу</a:t>
            </a:r>
          </a:p>
          <a:p>
            <a:r>
              <a:rPr lang="ru-RU" sz="2400" b="0" i="0" dirty="0" smtClean="0">
                <a:solidFill>
                  <a:srgbClr val="7030A0"/>
                </a:solidFill>
                <a:effectLst/>
                <a:latin typeface="Times New Roman" panose="02020603050405020304" pitchFamily="18" charset="0"/>
                <a:cs typeface="Times New Roman" panose="02020603050405020304" pitchFamily="18" charset="0"/>
              </a:rPr>
              <a:t>Подкормки бывают органические и неорганические (они же – минеральные). К первым относятся продукты животного или растительного происхождения. Это перегной, торф навоз, компост и так далее. Минеральные удобрения имеют искусственное происхождение – нитраты, фосфаты, хлориды</a:t>
            </a:r>
            <a:r>
              <a:rPr lang="ru-RU" sz="2400" b="0" i="0" dirty="0" smtClean="0">
                <a:solidFill>
                  <a:srgbClr val="454545"/>
                </a:solidFill>
                <a:effectLst/>
                <a:latin typeface="Times New Roman" panose="02020603050405020304" pitchFamily="18" charset="0"/>
                <a:cs typeface="Times New Roman" panose="02020603050405020304" pitchFamily="18" charset="0"/>
              </a:rPr>
              <a:t>.</a:t>
            </a:r>
          </a:p>
          <a:p>
            <a:r>
              <a:rPr lang="ru-RU" sz="2400" b="1" i="0" dirty="0" smtClean="0">
                <a:solidFill>
                  <a:srgbClr val="C00000"/>
                </a:solidFill>
                <a:effectLst/>
                <a:latin typeface="Times New Roman" panose="02020603050405020304" pitchFamily="18" charset="0"/>
                <a:cs typeface="Times New Roman" panose="02020603050405020304" pitchFamily="18" charset="0"/>
              </a:rPr>
              <a:t>Минеральные</a:t>
            </a:r>
          </a:p>
          <a:p>
            <a:r>
              <a:rPr lang="ru-RU" sz="2400" b="0" i="0" dirty="0" smtClean="0">
                <a:solidFill>
                  <a:srgbClr val="7030A0"/>
                </a:solidFill>
                <a:effectLst/>
                <a:latin typeface="Times New Roman" panose="02020603050405020304" pitchFamily="18" charset="0"/>
                <a:cs typeface="Times New Roman" panose="02020603050405020304" pitchFamily="18" charset="0"/>
              </a:rPr>
              <a:t>Минеральные — это неорганические соединения (чаще всего соли минералов), полученные путем механической или химической обработки. Могут быть простыми (содержать один из элементов — азот, фосфор или калий) либо комплексными. Удобрения на минеральной основе имеют множество плюсов. Например, формируют устойчивость </a:t>
            </a:r>
            <a:r>
              <a:rPr lang="ru-RU" sz="2400" b="0" i="0" u="none" strike="noStrike" dirty="0" smtClean="0">
                <a:solidFill>
                  <a:srgbClr val="7030A0"/>
                </a:solidFill>
                <a:effectLst/>
                <a:latin typeface="Times New Roman" panose="02020603050405020304" pitchFamily="18" charset="0"/>
                <a:cs typeface="Times New Roman" panose="02020603050405020304" pitchFamily="18" charset="0"/>
              </a:rPr>
              <a:t>растений </a:t>
            </a:r>
            <a:r>
              <a:rPr lang="ru-RU" sz="2400" b="0" i="0" dirty="0" smtClean="0">
                <a:solidFill>
                  <a:srgbClr val="7030A0"/>
                </a:solidFill>
                <a:effectLst/>
                <a:latin typeface="Times New Roman" panose="02020603050405020304" pitchFamily="18" charset="0"/>
                <a:cs typeface="Times New Roman" panose="02020603050405020304" pitchFamily="18" charset="0"/>
              </a:rPr>
              <a:t>к заболеваниям и вредителям</a:t>
            </a:r>
            <a:r>
              <a:rPr lang="ru-RU" sz="2400" b="0" i="0" dirty="0" smtClean="0">
                <a:solidFill>
                  <a:srgbClr val="454545"/>
                </a:solidFill>
                <a:effectLst/>
                <a:latin typeface="RobotoFlex"/>
              </a:rPr>
              <a:t>.</a:t>
            </a:r>
          </a:p>
          <a:p>
            <a:pPr lvl="0"/>
            <a:endParaRPr lang="ru-RU" sz="24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4453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2" cy="6858001"/>
          </a:xfrm>
          <a:prstGeom prst="rect">
            <a:avLst/>
          </a:prstGeom>
        </p:spPr>
      </p:pic>
      <p:sp>
        <p:nvSpPr>
          <p:cNvPr id="4" name="TextBox 3"/>
          <p:cNvSpPr txBox="1"/>
          <p:nvPr/>
        </p:nvSpPr>
        <p:spPr>
          <a:xfrm>
            <a:off x="234044" y="0"/>
            <a:ext cx="11723914" cy="6678751"/>
          </a:xfrm>
          <a:prstGeom prst="rect">
            <a:avLst/>
          </a:prstGeom>
          <a:noFill/>
        </p:spPr>
        <p:txBody>
          <a:bodyPr wrap="square" rtlCol="0">
            <a:spAutoFit/>
          </a:bodyPr>
          <a:lstStyle/>
          <a:p>
            <a:r>
              <a:rPr lang="ru-RU" sz="4400" dirty="0" smtClean="0">
                <a:solidFill>
                  <a:srgbClr val="FF0000"/>
                </a:solidFill>
                <a:latin typeface="Times New Roman" panose="02020603050405020304" pitchFamily="18" charset="0"/>
                <a:cs typeface="Times New Roman" panose="02020603050405020304" pitchFamily="18" charset="0"/>
              </a:rPr>
              <a:t>             </a:t>
            </a:r>
            <a:r>
              <a:rPr lang="ru-RU" sz="4400" b="1" dirty="0" smtClean="0">
                <a:solidFill>
                  <a:srgbClr val="FF0000"/>
                </a:solidFill>
                <a:latin typeface="Times New Roman" panose="02020603050405020304" pitchFamily="18" charset="0"/>
                <a:cs typeface="Times New Roman" panose="02020603050405020304" pitchFamily="18" charset="0"/>
              </a:rPr>
              <a:t>Классификация удобрений</a:t>
            </a:r>
          </a:p>
          <a:p>
            <a:r>
              <a:rPr lang="ru-RU" sz="2400" b="1" i="0" dirty="0" smtClean="0">
                <a:solidFill>
                  <a:srgbClr val="C00000"/>
                </a:solidFill>
                <a:effectLst/>
                <a:latin typeface="Times New Roman" panose="02020603050405020304" pitchFamily="18" charset="0"/>
                <a:cs typeface="Times New Roman" panose="02020603050405020304" pitchFamily="18" charset="0"/>
              </a:rPr>
              <a:t>Азотные</a:t>
            </a:r>
          </a:p>
          <a:p>
            <a:r>
              <a:rPr lang="ru-RU" sz="2400" b="0" i="0" dirty="0" smtClean="0">
                <a:solidFill>
                  <a:srgbClr val="454545"/>
                </a:solidFill>
                <a:effectLst/>
                <a:latin typeface="Times New Roman" panose="02020603050405020304" pitchFamily="18" charset="0"/>
                <a:cs typeface="Times New Roman" panose="02020603050405020304" pitchFamily="18" charset="0"/>
              </a:rPr>
              <a:t>Они способствуют наращиванию растением зелёной массы. Широко применяется аммиачная селитра. Она позволяет не только набирать зелёную массу, но и справляться с некоторыми болезнями. Норма внесения: 10 г на </a:t>
            </a:r>
            <a:r>
              <a:rPr lang="ru-RU" sz="2400" b="0" i="0" dirty="0" err="1" smtClean="0">
                <a:solidFill>
                  <a:srgbClr val="454545"/>
                </a:solidFill>
                <a:effectLst/>
                <a:latin typeface="Times New Roman" panose="02020603050405020304" pitchFamily="18" charset="0"/>
                <a:cs typeface="Times New Roman" panose="02020603050405020304" pitchFamily="18" charset="0"/>
              </a:rPr>
              <a:t>кв.м</a:t>
            </a:r>
            <a:r>
              <a:rPr lang="ru-RU" sz="2400" b="0" i="0" dirty="0" smtClean="0">
                <a:solidFill>
                  <a:srgbClr val="454545"/>
                </a:solidFill>
                <a:effectLst/>
                <a:latin typeface="Times New Roman" panose="02020603050405020304" pitchFamily="18" charset="0"/>
                <a:cs typeface="Times New Roman" panose="02020603050405020304" pitchFamily="18" charset="0"/>
              </a:rPr>
              <a:t> перед посевом семян, 1 г при подкормке уже взрослых растений.</a:t>
            </a:r>
          </a:p>
          <a:p>
            <a:r>
              <a:rPr lang="ru-RU" sz="2400" b="1" i="0" dirty="0" smtClean="0">
                <a:solidFill>
                  <a:srgbClr val="C00000"/>
                </a:solidFill>
                <a:effectLst/>
                <a:latin typeface="Times New Roman" panose="02020603050405020304" pitchFamily="18" charset="0"/>
                <a:cs typeface="Times New Roman" panose="02020603050405020304" pitchFamily="18" charset="0"/>
              </a:rPr>
              <a:t>Фосфорные</a:t>
            </a:r>
          </a:p>
          <a:p>
            <a:r>
              <a:rPr lang="ru-RU" sz="2400" b="0" i="0" dirty="0" smtClean="0">
                <a:solidFill>
                  <a:srgbClr val="454545"/>
                </a:solidFill>
                <a:effectLst/>
                <a:latin typeface="Times New Roman" panose="02020603050405020304" pitchFamily="18" charset="0"/>
                <a:cs typeface="Times New Roman" panose="02020603050405020304" pitchFamily="18" charset="0"/>
              </a:rPr>
              <a:t>Фосфорные удобрения бывают простые и двойные (суперфосфатные, фосфорная мука). Фосфор способствует росту растений, особенно их корней, образованию цветочных почек и плодов, повышает устойчивость к низким температурам. Эти удобрения в основном вносят во время осенней перекопки почвы в саду и огороде.</a:t>
            </a:r>
          </a:p>
          <a:p>
            <a:r>
              <a:rPr lang="ru-RU" sz="2400" b="1" i="0" dirty="0" smtClean="0">
                <a:solidFill>
                  <a:srgbClr val="C00000"/>
                </a:solidFill>
                <a:effectLst/>
                <a:latin typeface="Times New Roman" panose="02020603050405020304" pitchFamily="18" charset="0"/>
                <a:cs typeface="Times New Roman" panose="02020603050405020304" pitchFamily="18" charset="0"/>
              </a:rPr>
              <a:t>Калийные</a:t>
            </a:r>
          </a:p>
          <a:p>
            <a:r>
              <a:rPr lang="ru-RU" sz="2400" b="0" i="0" dirty="0" smtClean="0">
                <a:solidFill>
                  <a:srgbClr val="454545"/>
                </a:solidFill>
                <a:effectLst/>
                <a:latin typeface="Times New Roman" panose="02020603050405020304" pitchFamily="18" charset="0"/>
                <a:cs typeface="Times New Roman" panose="02020603050405020304" pitchFamily="18" charset="0"/>
              </a:rPr>
              <a:t>Используются для укрепления иммунитета растения, ускорения цветения и быстрого сбора урожая. Особой популярностью пользуется хлористый калий. Так как хлор вреден для растений, вносить такие удобрения нужно заранее – перед перекопкой почвы осенью, при подготовке поля или участка к зиме.</a:t>
            </a:r>
          </a:p>
          <a:p>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6485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 y="-1"/>
            <a:ext cx="12192002" cy="6858001"/>
          </a:xfrm>
          <a:prstGeom prst="rect">
            <a:avLst/>
          </a:prstGeom>
        </p:spPr>
      </p:pic>
      <p:sp>
        <p:nvSpPr>
          <p:cNvPr id="3" name="TextBox 2"/>
          <p:cNvSpPr txBox="1"/>
          <p:nvPr/>
        </p:nvSpPr>
        <p:spPr>
          <a:xfrm>
            <a:off x="544286" y="283029"/>
            <a:ext cx="11353800" cy="5940088"/>
          </a:xfrm>
          <a:prstGeom prst="rect">
            <a:avLst/>
          </a:prstGeom>
          <a:noFill/>
        </p:spPr>
        <p:txBody>
          <a:bodyPr wrap="square" rtlCol="0">
            <a:spAutoFit/>
          </a:bodyPr>
          <a:lstStyle/>
          <a:p>
            <a:pPr lvl="0"/>
            <a:r>
              <a:rPr lang="ru-RU" sz="4400" b="1" dirty="0" smtClean="0">
                <a:solidFill>
                  <a:srgbClr val="FF0000"/>
                </a:solidFill>
                <a:latin typeface="Times New Roman" panose="02020603050405020304" pitchFamily="18" charset="0"/>
                <a:cs typeface="Times New Roman" panose="02020603050405020304" pitchFamily="18" charset="0"/>
              </a:rPr>
              <a:t>            Классификация удобрений</a:t>
            </a:r>
            <a:endParaRPr lang="ru-RU" sz="2400" dirty="0" smtClean="0">
              <a:solidFill>
                <a:srgbClr val="FF0000"/>
              </a:solidFill>
              <a:latin typeface="Times New Roman" panose="02020603050405020304" pitchFamily="18" charset="0"/>
              <a:cs typeface="Times New Roman" panose="02020603050405020304" pitchFamily="18" charset="0"/>
            </a:endParaRPr>
          </a:p>
          <a:p>
            <a:pPr lvl="0"/>
            <a:endParaRPr lang="ru-RU" sz="2400" dirty="0" smtClean="0">
              <a:solidFill>
                <a:srgbClr val="FF0000"/>
              </a:solidFill>
              <a:latin typeface="Times New Roman" panose="02020603050405020304" pitchFamily="18" charset="0"/>
              <a:cs typeface="Times New Roman" panose="02020603050405020304" pitchFamily="18" charset="0"/>
            </a:endParaRPr>
          </a:p>
          <a:p>
            <a:r>
              <a:rPr lang="ru-RU" sz="2400" b="1" i="0" dirty="0" smtClean="0">
                <a:solidFill>
                  <a:srgbClr val="C00000"/>
                </a:solidFill>
                <a:effectLst/>
                <a:latin typeface="Times New Roman" panose="02020603050405020304" pitchFamily="18" charset="0"/>
                <a:cs typeface="Times New Roman" panose="02020603050405020304" pitchFamily="18" charset="0"/>
              </a:rPr>
              <a:t>Органические</a:t>
            </a:r>
          </a:p>
          <a:p>
            <a:r>
              <a:rPr lang="ru-RU" sz="2400" b="0" i="0" dirty="0" smtClean="0">
                <a:solidFill>
                  <a:srgbClr val="002060"/>
                </a:solidFill>
                <a:effectLst/>
                <a:latin typeface="Times New Roman" panose="02020603050405020304" pitchFamily="18" charset="0"/>
                <a:cs typeface="Times New Roman" panose="02020603050405020304" pitchFamily="18" charset="0"/>
              </a:rPr>
              <a:t>Органические — смесь растительных остатков и результатов деятельности живых организмов (крупного рогатого скота, птиц, дождевых червей). Они улучшают структуру почвы и повышают ее плодородность за счет естественной работы живых микроорганизмов. Но в то же время органика не позволяет регулировать баланс всех необходимых питательных веществ. Поэтому такие подкормки следует чередовать с минеральными.</a:t>
            </a:r>
          </a:p>
          <a:p>
            <a:r>
              <a:rPr lang="ru-RU" sz="2400" b="1" i="0" dirty="0" smtClean="0">
                <a:solidFill>
                  <a:srgbClr val="C00000"/>
                </a:solidFill>
                <a:effectLst/>
                <a:latin typeface="Times New Roman" panose="02020603050405020304" pitchFamily="18" charset="0"/>
                <a:cs typeface="Times New Roman" panose="02020603050405020304" pitchFamily="18" charset="0"/>
              </a:rPr>
              <a:t>Навоз</a:t>
            </a:r>
          </a:p>
          <a:p>
            <a:r>
              <a:rPr lang="ru-RU" sz="2400" b="0" i="0" dirty="0" smtClean="0">
                <a:solidFill>
                  <a:srgbClr val="002060"/>
                </a:solidFill>
                <a:effectLst/>
                <a:latin typeface="Times New Roman" panose="02020603050405020304" pitchFamily="18" charset="0"/>
                <a:cs typeface="Times New Roman" panose="02020603050405020304" pitchFamily="18" charset="0"/>
              </a:rPr>
              <a:t>Навоз пригоден для удобрения сада и грядок только в полузрелом или перезрелом (перегнойном) виде. Свежий содержит органические вещества в форме, которая не усваивается растениями, выделяет ядовитый для них газ, а также содержит большое количество семян сорняков, которые могут прорасти.</a:t>
            </a:r>
          </a:p>
          <a:p>
            <a:pPr lvl="0"/>
            <a:endParaRPr lang="ru-RU" sz="24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98377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2" cy="6858001"/>
          </a:xfrm>
          <a:prstGeom prst="rect">
            <a:avLst/>
          </a:prstGeom>
        </p:spPr>
      </p:pic>
      <p:pic>
        <p:nvPicPr>
          <p:cNvPr id="3" name="Рисунок 2"/>
          <p:cNvPicPr>
            <a:picLocks noChangeAspect="1"/>
          </p:cNvPicPr>
          <p:nvPr/>
        </p:nvPicPr>
        <p:blipFill>
          <a:blip r:embed="rId3"/>
          <a:stretch>
            <a:fillRect/>
          </a:stretch>
        </p:blipFill>
        <p:spPr>
          <a:xfrm>
            <a:off x="2436768" y="0"/>
            <a:ext cx="7492633" cy="1176630"/>
          </a:xfrm>
          <a:prstGeom prst="rect">
            <a:avLst/>
          </a:prstGeom>
        </p:spPr>
      </p:pic>
      <p:sp>
        <p:nvSpPr>
          <p:cNvPr id="5" name="TextBox 4"/>
          <p:cNvSpPr txBox="1"/>
          <p:nvPr/>
        </p:nvSpPr>
        <p:spPr>
          <a:xfrm>
            <a:off x="555172" y="588315"/>
            <a:ext cx="10472057" cy="5909310"/>
          </a:xfrm>
          <a:prstGeom prst="rect">
            <a:avLst/>
          </a:prstGeom>
          <a:noFill/>
        </p:spPr>
        <p:txBody>
          <a:bodyPr wrap="square" rtlCol="0">
            <a:spAutoFit/>
          </a:bodyPr>
          <a:lstStyle/>
          <a:p>
            <a:endParaRPr lang="ru-RU" sz="2400" b="0" i="0" dirty="0" smtClean="0">
              <a:solidFill>
                <a:srgbClr val="000000"/>
              </a:solidFill>
              <a:effectLst/>
              <a:latin typeface="Times New Roman" panose="02020603050405020304" pitchFamily="18" charset="0"/>
              <a:cs typeface="Times New Roman" panose="02020603050405020304" pitchFamily="18" charset="0"/>
            </a:endParaRPr>
          </a:p>
          <a:p>
            <a:r>
              <a:rPr lang="ru-RU" sz="2400" b="1" i="0" dirty="0" smtClean="0">
                <a:solidFill>
                  <a:srgbClr val="002060"/>
                </a:solidFill>
                <a:effectLst/>
                <a:latin typeface="Times New Roman" panose="02020603050405020304" pitchFamily="18" charset="0"/>
                <a:cs typeface="Times New Roman" panose="02020603050405020304" pitchFamily="18" charset="0"/>
              </a:rPr>
              <a:t>Древесная кора и опилки</a:t>
            </a:r>
          </a:p>
          <a:p>
            <a:r>
              <a:rPr lang="ru-RU" sz="2400" b="0" i="0" dirty="0" smtClean="0">
                <a:solidFill>
                  <a:srgbClr val="002060"/>
                </a:solidFill>
                <a:effectLst/>
                <a:latin typeface="Times New Roman" panose="02020603050405020304" pitchFamily="18" charset="0"/>
                <a:cs typeface="Times New Roman" panose="02020603050405020304" pitchFamily="18" charset="0"/>
              </a:rPr>
              <a:t>Для улучшения свойств почвы на участке в грунт можно внести измельченную кору и опилки. Для этого куски размером 10-30 мм укладывают в штабеля, в которые послойно вносят раствор удобрения (на 1 ц коры - 0,9-1 кг аммиачной селитры или 0,7-0,8 кг мочевины и 0,2 кг суперфосфата).</a:t>
            </a:r>
          </a:p>
          <a:p>
            <a:endParaRPr lang="ru-RU" sz="2400" dirty="0">
              <a:solidFill>
                <a:srgbClr val="002060"/>
              </a:solidFill>
              <a:latin typeface="Times New Roman" panose="02020603050405020304" pitchFamily="18" charset="0"/>
              <a:cs typeface="Times New Roman" panose="02020603050405020304" pitchFamily="18" charset="0"/>
            </a:endParaRPr>
          </a:p>
          <a:p>
            <a:r>
              <a:rPr lang="ru-RU" sz="2400" b="1" i="0" dirty="0" smtClean="0">
                <a:solidFill>
                  <a:srgbClr val="002060"/>
                </a:solidFill>
                <a:effectLst/>
                <a:latin typeface="Times New Roman" panose="02020603050405020304" pitchFamily="18" charset="0"/>
                <a:cs typeface="Times New Roman" panose="02020603050405020304" pitchFamily="18" charset="0"/>
              </a:rPr>
              <a:t>Компосты</a:t>
            </a:r>
          </a:p>
          <a:p>
            <a:r>
              <a:rPr lang="ru-RU" sz="2400" b="0" i="0" dirty="0" smtClean="0">
                <a:solidFill>
                  <a:srgbClr val="002060"/>
                </a:solidFill>
                <a:effectLst/>
                <a:latin typeface="Times New Roman" panose="02020603050405020304" pitchFamily="18" charset="0"/>
                <a:cs typeface="Times New Roman" panose="02020603050405020304" pitchFamily="18" charset="0"/>
              </a:rPr>
              <a:t>Компост - это самое популярное удобрение, которое можно приготовить из растительных отходов и остатков. Ветки, опилки, ботву растений, сорняки и другое органическое сырье складывают слоями в кучу, присыпают почвой, навозом и смачивают водой или навозной жижей. Для лучшего </a:t>
            </a:r>
            <a:r>
              <a:rPr lang="ru-RU" sz="2400" b="0" i="0" dirty="0" err="1" smtClean="0">
                <a:solidFill>
                  <a:srgbClr val="002060"/>
                </a:solidFill>
                <a:effectLst/>
                <a:latin typeface="Times New Roman" panose="02020603050405020304" pitchFamily="18" charset="0"/>
                <a:cs typeface="Times New Roman" panose="02020603050405020304" pitchFamily="18" charset="0"/>
              </a:rPr>
              <a:t>загущения</a:t>
            </a:r>
            <a:r>
              <a:rPr lang="ru-RU" sz="2400" b="0" i="0" dirty="0" smtClean="0">
                <a:solidFill>
                  <a:srgbClr val="002060"/>
                </a:solidFill>
                <a:effectLst/>
                <a:latin typeface="Times New Roman" panose="02020603050405020304" pitchFamily="18" charset="0"/>
                <a:cs typeface="Times New Roman" panose="02020603050405020304" pitchFamily="18" charset="0"/>
              </a:rPr>
              <a:t> компост периодически разгребают лопатой. В зависимости от используемого сырья он будет готов через 0,5-1,5 года. Это самый естественный и безвредный способ подкормить растения.</a:t>
            </a:r>
          </a:p>
          <a:p>
            <a:endParaRPr lang="ru-RU" b="0" i="0" dirty="0">
              <a:solidFill>
                <a:srgbClr val="454545"/>
              </a:solidFill>
              <a:effectLst/>
              <a:latin typeface="RobotoFlex"/>
            </a:endParaRPr>
          </a:p>
        </p:txBody>
      </p:sp>
    </p:spTree>
    <p:extLst>
      <p:ext uri="{BB962C8B-B14F-4D97-AF65-F5344CB8AC3E}">
        <p14:creationId xmlns:p14="http://schemas.microsoft.com/office/powerpoint/2010/main" val="30056074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2" cy="6858001"/>
          </a:xfrm>
          <a:prstGeom prst="rect">
            <a:avLst/>
          </a:prstGeom>
        </p:spPr>
      </p:pic>
      <p:sp>
        <p:nvSpPr>
          <p:cNvPr id="3" name="TextBox 2"/>
          <p:cNvSpPr txBox="1"/>
          <p:nvPr/>
        </p:nvSpPr>
        <p:spPr>
          <a:xfrm>
            <a:off x="478971" y="544286"/>
            <a:ext cx="10744200" cy="5201424"/>
          </a:xfrm>
          <a:prstGeom prst="rect">
            <a:avLst/>
          </a:prstGeom>
          <a:noFill/>
        </p:spPr>
        <p:txBody>
          <a:bodyPr wrap="square" rtlCol="0">
            <a:spAutoFit/>
          </a:bodyPr>
          <a:lstStyle/>
          <a:p>
            <a:pPr lvl="0"/>
            <a:r>
              <a:rPr lang="ru-RU" sz="2400" dirty="0" smtClean="0">
                <a:solidFill>
                  <a:srgbClr val="000000"/>
                </a:solidFill>
                <a:latin typeface="Times New Roman" panose="02020603050405020304" pitchFamily="18" charset="0"/>
                <a:cs typeface="Times New Roman" panose="02020603050405020304" pitchFamily="18" charset="0"/>
              </a:rPr>
              <a:t>                       </a:t>
            </a:r>
            <a:r>
              <a:rPr lang="ru-RU" sz="4400" b="1" dirty="0" smtClean="0">
                <a:solidFill>
                  <a:srgbClr val="FF0000"/>
                </a:solidFill>
                <a:latin typeface="Times New Roman" panose="02020603050405020304" pitchFamily="18" charset="0"/>
                <a:cs typeface="Times New Roman" panose="02020603050405020304" pitchFamily="18" charset="0"/>
              </a:rPr>
              <a:t>Способы </a:t>
            </a:r>
            <a:r>
              <a:rPr lang="ru-RU" sz="4400" b="1" dirty="0">
                <a:solidFill>
                  <a:srgbClr val="FF0000"/>
                </a:solidFill>
                <a:latin typeface="Times New Roman" panose="02020603050405020304" pitchFamily="18" charset="0"/>
                <a:cs typeface="Times New Roman" panose="02020603050405020304" pitchFamily="18" charset="0"/>
              </a:rPr>
              <a:t>внесения </a:t>
            </a:r>
            <a:r>
              <a:rPr lang="ru-RU" sz="4400" b="1" dirty="0" smtClean="0">
                <a:solidFill>
                  <a:srgbClr val="FF0000"/>
                </a:solidFill>
                <a:latin typeface="Times New Roman" panose="02020603050405020304" pitchFamily="18" charset="0"/>
                <a:cs typeface="Times New Roman" panose="02020603050405020304" pitchFamily="18" charset="0"/>
              </a:rPr>
              <a:t>удобрений</a:t>
            </a:r>
            <a:endParaRPr lang="ru-RU" sz="4400" b="1" dirty="0">
              <a:solidFill>
                <a:srgbClr val="FF0000"/>
              </a:solidFill>
              <a:latin typeface="Times New Roman" panose="02020603050405020304" pitchFamily="18" charset="0"/>
              <a:cs typeface="Times New Roman" panose="02020603050405020304" pitchFamily="18" charset="0"/>
            </a:endParaRPr>
          </a:p>
          <a:p>
            <a:pPr lvl="0"/>
            <a:r>
              <a:rPr lang="ru-RU" sz="2400" dirty="0">
                <a:solidFill>
                  <a:srgbClr val="002060"/>
                </a:solidFill>
                <a:latin typeface="Times New Roman" panose="02020603050405020304" pitchFamily="18" charset="0"/>
                <a:cs typeface="Times New Roman" panose="02020603050405020304" pitchFamily="18" charset="0"/>
              </a:rPr>
              <a:t>Существуют корневые и некорневые подкормки. Первая проводится двумя способами: поверхностно и </a:t>
            </a:r>
            <a:r>
              <a:rPr lang="ru-RU" sz="2400" dirty="0" err="1">
                <a:solidFill>
                  <a:srgbClr val="002060"/>
                </a:solidFill>
                <a:latin typeface="Times New Roman" panose="02020603050405020304" pitchFamily="18" charset="0"/>
                <a:cs typeface="Times New Roman" panose="02020603050405020304" pitchFamily="18" charset="0"/>
              </a:rPr>
              <a:t>внутрипочвенно</a:t>
            </a:r>
            <a:r>
              <a:rPr lang="ru-RU" sz="2400" dirty="0">
                <a:solidFill>
                  <a:srgbClr val="002060"/>
                </a:solidFill>
                <a:latin typeface="Times New Roman" panose="02020603050405020304" pitchFamily="18" charset="0"/>
                <a:cs typeface="Times New Roman" panose="02020603050405020304" pitchFamily="18" charset="0"/>
              </a:rPr>
              <a:t>. </a:t>
            </a:r>
            <a:endParaRPr lang="ru-RU" sz="2400" dirty="0" smtClean="0">
              <a:solidFill>
                <a:srgbClr val="002060"/>
              </a:solidFill>
              <a:latin typeface="Times New Roman" panose="02020603050405020304" pitchFamily="18" charset="0"/>
              <a:cs typeface="Times New Roman" panose="02020603050405020304" pitchFamily="18" charset="0"/>
            </a:endParaRPr>
          </a:p>
          <a:p>
            <a:pPr lvl="0"/>
            <a:r>
              <a:rPr lang="ru-RU" sz="2400" b="1" dirty="0" smtClean="0">
                <a:solidFill>
                  <a:srgbClr val="002060"/>
                </a:solidFill>
                <a:latin typeface="Times New Roman" panose="02020603050405020304" pitchFamily="18" charset="0"/>
                <a:cs typeface="Times New Roman" panose="02020603050405020304" pitchFamily="18" charset="0"/>
              </a:rPr>
              <a:t>Поверхностный</a:t>
            </a:r>
            <a:r>
              <a:rPr lang="ru-RU" sz="2400" dirty="0" smtClean="0">
                <a:solidFill>
                  <a:srgbClr val="002060"/>
                </a:solidFill>
                <a:latin typeface="Times New Roman" panose="02020603050405020304" pitchFamily="18" charset="0"/>
                <a:cs typeface="Times New Roman" panose="02020603050405020304" pitchFamily="18" charset="0"/>
              </a:rPr>
              <a:t> </a:t>
            </a:r>
            <a:r>
              <a:rPr lang="ru-RU" sz="2400" dirty="0">
                <a:solidFill>
                  <a:srgbClr val="002060"/>
                </a:solidFill>
                <a:latin typeface="Times New Roman" panose="02020603050405020304" pitchFamily="18" charset="0"/>
                <a:cs typeface="Times New Roman" panose="02020603050405020304" pitchFamily="18" charset="0"/>
              </a:rPr>
              <a:t>способ используется для сплошного посева сельскохозяйственных культур, осуществляемого методом разбрасывания. </a:t>
            </a:r>
            <a:r>
              <a:rPr lang="ru-RU" sz="2400" b="1" dirty="0">
                <a:solidFill>
                  <a:srgbClr val="002060"/>
                </a:solidFill>
                <a:latin typeface="Times New Roman" panose="02020603050405020304" pitchFamily="18" charset="0"/>
                <a:cs typeface="Times New Roman" panose="02020603050405020304" pitchFamily="18" charset="0"/>
              </a:rPr>
              <a:t>Внутрипочвенный</a:t>
            </a:r>
            <a:r>
              <a:rPr lang="ru-RU" sz="2400" dirty="0">
                <a:solidFill>
                  <a:srgbClr val="002060"/>
                </a:solidFill>
                <a:latin typeface="Times New Roman" panose="02020603050405020304" pitchFamily="18" charset="0"/>
                <a:cs typeface="Times New Roman" panose="02020603050405020304" pitchFamily="18" charset="0"/>
              </a:rPr>
              <a:t> - путем внесения удобрений непосредственно в зону, доступную для корней. Для подкормки корней рекомендуется использовать легкорастворимые азотные удобрения, богатые этим элементом органические вещества (птичий помет, навоз</a:t>
            </a:r>
            <a:r>
              <a:rPr lang="ru-RU" sz="2400" dirty="0" smtClean="0">
                <a:solidFill>
                  <a:srgbClr val="002060"/>
                </a:solidFill>
                <a:latin typeface="Times New Roman" panose="02020603050405020304" pitchFamily="18" charset="0"/>
                <a:cs typeface="Times New Roman" panose="02020603050405020304" pitchFamily="18" charset="0"/>
              </a:rPr>
              <a:t>).</a:t>
            </a:r>
          </a:p>
          <a:p>
            <a:pPr lvl="0"/>
            <a:r>
              <a:rPr lang="ru-RU" sz="2400" b="0" i="0" dirty="0" smtClean="0">
                <a:solidFill>
                  <a:srgbClr val="002060"/>
                </a:solidFill>
                <a:effectLst/>
                <a:latin typeface="Times New Roman" panose="02020603050405020304" pitchFamily="18" charset="0"/>
                <a:cs typeface="Times New Roman" panose="02020603050405020304" pitchFamily="18" charset="0"/>
              </a:rPr>
              <a:t>При внекорневой подкормке питательные вещества усваиваются путем их поглощения листьями растений. Наряду с обработкой семян это наиболее экономичный и рекомендуемый метод внесения. Для некорневых подкормок используются азотные удобрения.</a:t>
            </a:r>
            <a:endParaRPr lang="ru-RU" sz="24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673910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2" cy="6858001"/>
          </a:xfrm>
          <a:prstGeom prst="rect">
            <a:avLst/>
          </a:prstGeom>
        </p:spPr>
      </p:pic>
      <p:sp>
        <p:nvSpPr>
          <p:cNvPr id="3" name="TextBox 2"/>
          <p:cNvSpPr txBox="1"/>
          <p:nvPr/>
        </p:nvSpPr>
        <p:spPr>
          <a:xfrm>
            <a:off x="283029" y="380999"/>
            <a:ext cx="11288485" cy="5940088"/>
          </a:xfrm>
          <a:prstGeom prst="rect">
            <a:avLst/>
          </a:prstGeom>
          <a:noFill/>
        </p:spPr>
        <p:txBody>
          <a:bodyPr wrap="square" rtlCol="0">
            <a:spAutoFit/>
          </a:bodyPr>
          <a:lstStyle/>
          <a:p>
            <a:r>
              <a:rPr lang="ru-RU" sz="2400" dirty="0" smtClean="0">
                <a:latin typeface="Times New Roman" panose="02020603050405020304" pitchFamily="18" charset="0"/>
                <a:cs typeface="Times New Roman" panose="02020603050405020304" pitchFamily="18" charset="0"/>
              </a:rPr>
              <a:t>                            </a:t>
            </a:r>
            <a:r>
              <a:rPr lang="ru-RU" sz="4400" b="1" dirty="0" smtClean="0">
                <a:solidFill>
                  <a:srgbClr val="FF0000"/>
                </a:solidFill>
                <a:latin typeface="Times New Roman" panose="02020603050405020304" pitchFamily="18" charset="0"/>
                <a:cs typeface="Times New Roman" panose="02020603050405020304" pitchFamily="18" charset="0"/>
              </a:rPr>
              <a:t>Польза </a:t>
            </a:r>
            <a:r>
              <a:rPr lang="ru-RU" sz="4400" b="1" dirty="0">
                <a:solidFill>
                  <a:srgbClr val="FF0000"/>
                </a:solidFill>
                <a:latin typeface="Times New Roman" panose="02020603050405020304" pitchFamily="18" charset="0"/>
                <a:cs typeface="Times New Roman" panose="02020603050405020304" pitchFamily="18" charset="0"/>
              </a:rPr>
              <a:t>и вред удобрений</a:t>
            </a:r>
          </a:p>
          <a:p>
            <a:r>
              <a:rPr lang="ru-RU" sz="2400" dirty="0">
                <a:solidFill>
                  <a:srgbClr val="002060"/>
                </a:solidFill>
                <a:latin typeface="Times New Roman" panose="02020603050405020304" pitchFamily="18" charset="0"/>
                <a:cs typeface="Times New Roman" panose="02020603050405020304" pitchFamily="18" charset="0"/>
              </a:rPr>
              <a:t>Минеральные удобрения провоцируют вымывание из почвы кальция, магния, цинка, меди, марганца и т.д., это влияет на процессы фотосинтеза, снижает устойчивость растений к болезням. Применение удобрений приводит к уплотнению почвы, уменьшению ее пористости и снижению доли зернистых заполнителей. Повышая урожайность сельскохозяйственных культур, минеральные удобрения влияют на их качество. В растениях содержание углеводов уменьшается, а количество сырого белка увеличивается. В картофеле снижается содержание крахмала, а в злаках изменяется аминокислотный состав, т.е. становится меньше питательная ценность белка.</a:t>
            </a:r>
          </a:p>
          <a:p>
            <a:r>
              <a:rPr lang="ru-RU" sz="2400" dirty="0">
                <a:solidFill>
                  <a:srgbClr val="002060"/>
                </a:solidFill>
                <a:latin typeface="Times New Roman" panose="02020603050405020304" pitchFamily="18" charset="0"/>
                <a:cs typeface="Times New Roman" panose="02020603050405020304" pitchFamily="18" charset="0"/>
              </a:rPr>
              <a:t>Однако у таких удобрений есть и достоинства:</a:t>
            </a:r>
          </a:p>
          <a:p>
            <a:r>
              <a:rPr lang="ru-RU" sz="2400" dirty="0">
                <a:solidFill>
                  <a:srgbClr val="002060"/>
                </a:solidFill>
                <a:latin typeface="Times New Roman" panose="02020603050405020304" pitchFamily="18" charset="0"/>
                <a:cs typeface="Times New Roman" panose="02020603050405020304" pitchFamily="18" charset="0"/>
              </a:rPr>
              <a:t>заметное увеличение урожайности;</a:t>
            </a:r>
          </a:p>
          <a:p>
            <a:r>
              <a:rPr lang="ru-RU" sz="2400" dirty="0">
                <a:solidFill>
                  <a:srgbClr val="002060"/>
                </a:solidFill>
                <a:latin typeface="Times New Roman" panose="02020603050405020304" pitchFamily="18" charset="0"/>
                <a:cs typeface="Times New Roman" panose="02020603050405020304" pitchFamily="18" charset="0"/>
              </a:rPr>
              <a:t>улучшение внешнего вида, характеристик получаемых культур;</a:t>
            </a:r>
          </a:p>
          <a:p>
            <a:r>
              <a:rPr lang="ru-RU" sz="2400" dirty="0">
                <a:solidFill>
                  <a:srgbClr val="002060"/>
                </a:solidFill>
                <a:latin typeface="Times New Roman" panose="02020603050405020304" pitchFamily="18" charset="0"/>
                <a:cs typeface="Times New Roman" panose="02020603050405020304" pitchFamily="18" charset="0"/>
              </a:rPr>
              <a:t>устойчивость растений к различным вредителям и болезням;</a:t>
            </a:r>
          </a:p>
          <a:p>
            <a:r>
              <a:rPr lang="ru-RU" sz="2400" dirty="0">
                <a:solidFill>
                  <a:srgbClr val="002060"/>
                </a:solidFill>
                <a:latin typeface="Times New Roman" panose="02020603050405020304" pitchFamily="18" charset="0"/>
                <a:cs typeface="Times New Roman" panose="02020603050405020304" pitchFamily="18" charset="0"/>
              </a:rPr>
              <a:t>общая доступность и относительная простота хранения.</a:t>
            </a:r>
          </a:p>
        </p:txBody>
      </p:sp>
    </p:spTree>
    <p:extLst>
      <p:ext uri="{BB962C8B-B14F-4D97-AF65-F5344CB8AC3E}">
        <p14:creationId xmlns:p14="http://schemas.microsoft.com/office/powerpoint/2010/main" val="306113625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TotalTime>
  <Words>1090</Words>
  <Application>Microsoft Office PowerPoint</Application>
  <PresentationFormat>Широкоэкранный</PresentationFormat>
  <Paragraphs>64</Paragraphs>
  <Slides>11</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11</vt:i4>
      </vt:variant>
    </vt:vector>
  </HeadingPairs>
  <TitlesOfParts>
    <vt:vector size="17" baseType="lpstr">
      <vt:lpstr>Arial</vt:lpstr>
      <vt:lpstr>Calibri</vt:lpstr>
      <vt:lpstr>Calibri Light</vt:lpstr>
      <vt:lpstr>RobotoFlex</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Анна Полянская</dc:creator>
  <cp:lastModifiedBy>Анна Полянская</cp:lastModifiedBy>
  <cp:revision>10</cp:revision>
  <dcterms:created xsi:type="dcterms:W3CDTF">2023-04-13T04:04:18Z</dcterms:created>
  <dcterms:modified xsi:type="dcterms:W3CDTF">2023-04-17T11:36:24Z</dcterms:modified>
</cp:coreProperties>
</file>